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307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08" r:id="rId23"/>
    <p:sldId id="309" r:id="rId24"/>
    <p:sldId id="264" r:id="rId25"/>
    <p:sldId id="328" r:id="rId26"/>
    <p:sldId id="267" r:id="rId27"/>
    <p:sldId id="266" r:id="rId28"/>
    <p:sldId id="329" r:id="rId29"/>
    <p:sldId id="330" r:id="rId30"/>
    <p:sldId id="331" r:id="rId31"/>
    <p:sldId id="332" r:id="rId32"/>
    <p:sldId id="265" r:id="rId33"/>
    <p:sldId id="268" r:id="rId34"/>
    <p:sldId id="333" r:id="rId35"/>
    <p:sldId id="359" r:id="rId36"/>
    <p:sldId id="334" r:id="rId37"/>
    <p:sldId id="335" r:id="rId38"/>
    <p:sldId id="336" r:id="rId39"/>
    <p:sldId id="338" r:id="rId40"/>
    <p:sldId id="337" r:id="rId41"/>
    <p:sldId id="339" r:id="rId42"/>
    <p:sldId id="358" r:id="rId43"/>
    <p:sldId id="269" r:id="rId44"/>
    <p:sldId id="354" r:id="rId45"/>
    <p:sldId id="355" r:id="rId46"/>
    <p:sldId id="340" r:id="rId47"/>
    <p:sldId id="341" r:id="rId48"/>
    <p:sldId id="342" r:id="rId49"/>
    <p:sldId id="343" r:id="rId50"/>
    <p:sldId id="344" r:id="rId51"/>
    <p:sldId id="270" r:id="rId52"/>
    <p:sldId id="356" r:id="rId53"/>
    <p:sldId id="345" r:id="rId54"/>
    <p:sldId id="346" r:id="rId55"/>
    <p:sldId id="347" r:id="rId56"/>
    <p:sldId id="348" r:id="rId57"/>
    <p:sldId id="349" r:id="rId58"/>
    <p:sldId id="350" r:id="rId59"/>
    <p:sldId id="353" r:id="rId60"/>
    <p:sldId id="351" r:id="rId61"/>
    <p:sldId id="360" r:id="rId62"/>
    <p:sldId id="352" r:id="rId63"/>
    <p:sldId id="357" r:id="rId6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 showGuides="1">
      <p:cViewPr varScale="1">
        <p:scale>
          <a:sx n="131" d="100"/>
          <a:sy n="131" d="100"/>
        </p:scale>
        <p:origin x="376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F6EAE-B82E-BC4A-BDEE-36473373A37A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70A5C-8A04-3A47-923A-D08A7CEEFD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45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9e37f2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9e37f29f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537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2842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45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371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542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873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081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323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87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9e37f29f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9e37f29f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447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1815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e37f29f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e37f29f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281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9e37f29f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9e37f29f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e37f29f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e37f29f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9e37f29f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9e37f29f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262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328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081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e37f29f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e37f29f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11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31D5A-E201-7474-4B1A-5BD19B589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ACECF7-4DA8-CE55-6485-5F1F77C5D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284EDE-F261-5961-8FD2-B845DB46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ADCB9-5366-F668-C6B4-917C6A2B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08356-EC1C-C0AF-3442-4A2E7DFC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96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D4461-D3CB-615C-7987-4673B4D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CF3012-741E-4439-39E5-C94A53DAA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AED54-2280-AEF4-1870-59EA9000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83FE9-8983-5897-BB3B-E39F9FFE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79589F-B354-4ED6-6AAA-B1D90D3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5CA7-3716-60C4-6659-BAA53780D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273567-58FC-40D3-90BB-9E2609103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B68AFA-4476-9BBD-3200-AEF1074E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15B1D-1856-7580-F921-A5F9EA96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C6A57-CD75-9D77-B2B2-E346F9CD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9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0508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BE389-735E-A11E-F79E-7640FFA6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DBF44-CAD3-B74E-10E4-A9BF562D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DA6533-7671-1C9B-BA84-E515046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2B4D0-3325-69B2-3960-6E71E567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6CF87-AB08-426F-0D53-3DBBE06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14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4122F-92D0-FC73-D26B-A821BF52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7618E2-109C-7CC6-8155-A5523385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3CCF2-8484-59BE-E69A-89874BCA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9B669-7276-5091-A52D-22F85797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CA5AD-BF3F-27BF-55E4-649A0CC0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2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9B833-9DC9-0B81-C4D9-6B42F2DD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77BDE-B32D-8958-29C3-D2A9F9AAA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119958-D063-99B2-E2FB-30A66DD9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470D1E-2CCE-EEAF-B672-3A9E9D40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86A597-B7D1-ED62-3285-D364F0A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70D36-BCC0-3261-B1F0-7D6B5A8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B1CC6-C706-B6C0-FDCB-FA94B910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3CBE6A-5B25-27D0-C684-29DB79D2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F7E6A-40E3-46D1-9B43-524503710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35165E-9BAF-31E2-E4E8-01CCA24D0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B16CD3-56D3-A37F-56FB-CE97EA8BA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7ED33E-EA87-D8F4-8992-401D344D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F2D7E0-2878-41A1-0EC2-2B901487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9222BA-7D9B-88A0-B7E5-3BBA14C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4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90632-6D57-82C4-2334-6DFDE27C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5B416-D99B-CA60-B9BA-29273A2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8C257F-7982-2BE5-A531-70E7DF01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063ED8-ADAF-F272-99DD-66C03E2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43745E-ABFC-44E7-14B0-CB7766BE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55CDFB-3A4E-79BA-93DA-AFA0361A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84A93-B78B-7BF0-7AA4-7F685BD1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65BCE-05D7-FEFD-3533-C07B8BD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111FC4-2EA3-6308-8156-C72F88AC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113F83-276C-691B-A16E-5E74F331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739AA7-5F87-7737-D618-DE755B10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2F201D-5D8D-F270-7379-B9C69703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FBCD0D-823D-8001-7BDA-17B72BE3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51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CC6E7-F034-BA12-B3FB-BED1D63B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8D401-37AC-6344-4558-04D562F93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357C2E-F25D-F67E-7554-5F758975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24F36D-DEC8-00E6-0287-01C503A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6FBDD6-3BCC-9FE1-DC82-EA39E795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77A20-1D78-B2AE-AD62-ABBFEDE1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14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97047-18CC-B795-F77F-282CCFD8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874D3-7A2D-F771-C8DF-F7BAF033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163B5-2B4B-30D5-90A2-68163F268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8E46-324A-0F41-A8E0-24AAA974ABFE}" type="datetimeFigureOut">
              <a:rPr lang="ru-RU" smtClean="0"/>
              <a:t>15.09.2025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63CEBD-2B04-9620-F1D7-51A9CE25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99310-CB4C-7A92-B236-7EBB29C82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45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cp.cloudera.com/display/DOC/Documentation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94878-F624-767A-70EF-894614880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9" b="-6088"/>
          <a:stretch/>
        </p:blipFill>
        <p:spPr>
          <a:xfrm>
            <a:off x="0" y="0"/>
            <a:ext cx="12192000" cy="73447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F8BB4-F5CF-1511-E969-809676AC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79" y="3641967"/>
            <a:ext cx="10515600" cy="2189797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  <a:t>Industrial Machine Learning on Hadoop and Spark</a:t>
            </a:r>
            <a:b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</a:br>
            <a:endParaRPr lang="ru-RU" b="1" dirty="0">
              <a:ln w="222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E0D339-4BFD-3D45-CBF6-BC315474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672" y="6129627"/>
            <a:ext cx="5648960" cy="378902"/>
          </a:xfrm>
        </p:spPr>
        <p:txBody>
          <a:bodyPr>
            <a:normAutofit/>
          </a:bodyPr>
          <a:lstStyle/>
          <a:p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Maks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Nakhodnov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Bremen 2025</a:t>
            </a:r>
            <a:endParaRPr lang="en" sz="2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9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3FB3C4-7B91-7D10-793D-8F392F6E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Scaling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8DC663-83BF-40C4-FE2F-EDF5F310C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Vertical scaling:</a:t>
            </a:r>
            <a:br>
              <a:rPr lang="en" dirty="0"/>
            </a:br>
            <a:r>
              <a:rPr lang="en" dirty="0"/>
              <a:t>– Add additional resources to existing hardware (CPU, RAM)</a:t>
            </a:r>
            <a:br>
              <a:rPr lang="en" dirty="0"/>
            </a:br>
            <a:r>
              <a:rPr lang="en" dirty="0"/>
              <a:t>– If hardware cannot be upgraded, buy a more powerful new one</a:t>
            </a:r>
            <a:br>
              <a:rPr lang="en" dirty="0"/>
            </a:br>
            <a:r>
              <a:rPr lang="en" dirty="0"/>
              <a:t>– Moore’s Law can’t keep up with data growth</a:t>
            </a:r>
            <a:br>
              <a:rPr lang="ru-RU" dirty="0"/>
            </a:br>
            <a:endParaRPr lang="en" dirty="0"/>
          </a:p>
          <a:p>
            <a:r>
              <a:rPr lang="en" dirty="0"/>
              <a:t>Horizontal scaling:</a:t>
            </a:r>
            <a:br>
              <a:rPr lang="en" dirty="0"/>
            </a:br>
            <a:r>
              <a:rPr lang="en" dirty="0"/>
              <a:t>– Add more machines to the existing cluster</a:t>
            </a:r>
            <a:br>
              <a:rPr lang="en" dirty="0"/>
            </a:br>
            <a:r>
              <a:rPr lang="en" dirty="0"/>
              <a:t>– Applications support adding/removing servers</a:t>
            </a:r>
            <a:br>
              <a:rPr lang="en" dirty="0"/>
            </a:br>
            <a:r>
              <a:rPr lang="en" dirty="0"/>
              <a:t>– Easy to scale “down” as well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3663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3DCD-11C9-1BF3-E404-F000E7CC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to code</a:t>
            </a:r>
            <a:endParaRPr lang="ru-RU" dirty="0"/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56BE1D1-D9BF-1520-C3E4-8E849917CDA3}"/>
              </a:ext>
            </a:extLst>
          </p:cNvPr>
          <p:cNvSpPr/>
          <p:nvPr/>
        </p:nvSpPr>
        <p:spPr>
          <a:xfrm>
            <a:off x="2138083" y="1882589"/>
            <a:ext cx="263562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 node</a:t>
            </a:r>
            <a:endParaRPr lang="ru-RU" dirty="0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240BCC06-5415-D8DC-1DA9-6489844DA12B}"/>
              </a:ext>
            </a:extLst>
          </p:cNvPr>
          <p:cNvSpPr/>
          <p:nvPr/>
        </p:nvSpPr>
        <p:spPr>
          <a:xfrm>
            <a:off x="7279341" y="1882589"/>
            <a:ext cx="2635623" cy="1143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node</a:t>
            </a:r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0642BA70-F6C9-F96D-27CF-07C36BCFEA47}"/>
              </a:ext>
            </a:extLst>
          </p:cNvPr>
          <p:cNvCxnSpPr/>
          <p:nvPr/>
        </p:nvCxnSpPr>
        <p:spPr>
          <a:xfrm>
            <a:off x="4773706" y="2178425"/>
            <a:ext cx="2505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9D72EE4-80E3-E756-F8E1-CC5B79742AD0}"/>
              </a:ext>
            </a:extLst>
          </p:cNvPr>
          <p:cNvCxnSpPr>
            <a:cxnSpLocks/>
          </p:cNvCxnSpPr>
          <p:nvPr/>
        </p:nvCxnSpPr>
        <p:spPr>
          <a:xfrm flipH="1">
            <a:off x="4773706" y="2631143"/>
            <a:ext cx="2505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6BC296-AC46-83E6-98CA-50B2C7569F82}"/>
              </a:ext>
            </a:extLst>
          </p:cNvPr>
          <p:cNvSpPr txBox="1"/>
          <p:nvPr/>
        </p:nvSpPr>
        <p:spPr>
          <a:xfrm>
            <a:off x="5217459" y="1869142"/>
            <a:ext cx="16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uploading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3D60C5-D7CC-16D7-6F63-A95FB680170C}"/>
              </a:ext>
            </a:extLst>
          </p:cNvPr>
          <p:cNvSpPr txBox="1"/>
          <p:nvPr/>
        </p:nvSpPr>
        <p:spPr>
          <a:xfrm>
            <a:off x="5217459" y="2289596"/>
            <a:ext cx="15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 result</a:t>
            </a:r>
            <a:endParaRPr lang="ru-RU" dirty="0"/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018B70BB-C609-77D5-C3A7-B0D2A23BA64C}"/>
              </a:ext>
            </a:extLst>
          </p:cNvPr>
          <p:cNvSpPr/>
          <p:nvPr/>
        </p:nvSpPr>
        <p:spPr>
          <a:xfrm>
            <a:off x="2138083" y="3514165"/>
            <a:ext cx="2635623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 node</a:t>
            </a:r>
            <a:endParaRPr lang="ru-RU" dirty="0"/>
          </a:p>
        </p:txBody>
      </p: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CFC350EA-7ABB-F138-A3CE-F25AD6AA1E77}"/>
              </a:ext>
            </a:extLst>
          </p:cNvPr>
          <p:cNvSpPr/>
          <p:nvPr/>
        </p:nvSpPr>
        <p:spPr>
          <a:xfrm>
            <a:off x="7279341" y="3514165"/>
            <a:ext cx="2635623" cy="114300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Storage node</a:t>
            </a:r>
            <a:endParaRPr lang="ru-RU" dirty="0"/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D680F670-C375-AE49-EC3A-4DB13CB63C78}"/>
              </a:ext>
            </a:extLst>
          </p:cNvPr>
          <p:cNvCxnSpPr/>
          <p:nvPr/>
        </p:nvCxnSpPr>
        <p:spPr>
          <a:xfrm>
            <a:off x="4773706" y="3810001"/>
            <a:ext cx="2505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DA4DDF97-4C01-D6C9-9783-BC9E63339B73}"/>
              </a:ext>
            </a:extLst>
          </p:cNvPr>
          <p:cNvCxnSpPr>
            <a:cxnSpLocks/>
          </p:cNvCxnSpPr>
          <p:nvPr/>
        </p:nvCxnSpPr>
        <p:spPr>
          <a:xfrm flipH="1">
            <a:off x="4773706" y="4262719"/>
            <a:ext cx="25056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0901BB-C654-0FC9-1FE9-B6D3DD51E3FD}"/>
              </a:ext>
            </a:extLst>
          </p:cNvPr>
          <p:cNvSpPr txBox="1"/>
          <p:nvPr/>
        </p:nvSpPr>
        <p:spPr>
          <a:xfrm>
            <a:off x="5217459" y="3500718"/>
            <a:ext cx="160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uploading</a:t>
            </a:r>
            <a:endParaRPr lang="ru-RU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DCB785-4874-4649-69EA-B9F24B88A4C1}"/>
              </a:ext>
            </a:extLst>
          </p:cNvPr>
          <p:cNvSpPr txBox="1"/>
          <p:nvPr/>
        </p:nvSpPr>
        <p:spPr>
          <a:xfrm>
            <a:off x="5217459" y="3921172"/>
            <a:ext cx="156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 result</a:t>
            </a:r>
            <a:endParaRPr lang="ru-RU" dirty="0"/>
          </a:p>
        </p:txBody>
      </p:sp>
      <p:sp>
        <p:nvSpPr>
          <p:cNvPr id="44" name="Стрелка вверх 43">
            <a:extLst>
              <a:ext uri="{FF2B5EF4-FFF2-40B4-BE49-F238E27FC236}">
                <a16:creationId xmlns:a16="http://schemas.microsoft.com/office/drawing/2014/main" id="{446C2239-8FCF-7D88-1A15-A97FB66CC42B}"/>
              </a:ext>
            </a:extLst>
          </p:cNvPr>
          <p:cNvSpPr/>
          <p:nvPr/>
        </p:nvSpPr>
        <p:spPr>
          <a:xfrm>
            <a:off x="5809129" y="4657165"/>
            <a:ext cx="551330" cy="883024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5F5DE8-477B-BF27-5B12-5DBA06B57036}"/>
              </a:ext>
            </a:extLst>
          </p:cNvPr>
          <p:cNvSpPr txBox="1"/>
          <p:nvPr/>
        </p:nvSpPr>
        <p:spPr>
          <a:xfrm>
            <a:off x="5066940" y="5651356"/>
            <a:ext cx="221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dirty="0"/>
              <a:t>Risk of a “bottleneck”</a:t>
            </a:r>
          </a:p>
        </p:txBody>
      </p:sp>
    </p:spTree>
    <p:extLst>
      <p:ext uri="{BB962C8B-B14F-4D97-AF65-F5344CB8AC3E}">
        <p14:creationId xmlns:p14="http://schemas.microsoft.com/office/powerpoint/2010/main" val="260863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F3DCD-11C9-1BF3-E404-F000E7CC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to data</a:t>
            </a:r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8B61BD-1B3E-DF68-9201-4005180DF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68" y="1597756"/>
            <a:ext cx="8724900" cy="4787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181EB5-9AF6-C894-D13E-6FF8E16F1E9E}"/>
              </a:ext>
            </a:extLst>
          </p:cNvPr>
          <p:cNvSpPr txBox="1"/>
          <p:nvPr/>
        </p:nvSpPr>
        <p:spPr>
          <a:xfrm rot="16200000">
            <a:off x="-69358" y="3403484"/>
            <a:ext cx="2716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Hadoop cluster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924450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5E0A8-8DA8-31E4-A1B6-AEDCFBD5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Hardware Failures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B16A81-1145-1493-03AC-8418C20E0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647" y="2300233"/>
            <a:ext cx="8351882" cy="3159273"/>
          </a:xfrm>
        </p:spPr>
        <p:txBody>
          <a:bodyPr/>
          <a:lstStyle/>
          <a:p>
            <a:r>
              <a:rPr lang="en" dirty="0"/>
              <a:t>The more machines, the more frequent hardware failures will occur</a:t>
            </a:r>
            <a:br>
              <a:rPr lang="en" dirty="0"/>
            </a:br>
            <a:endParaRPr lang="en" dirty="0"/>
          </a:p>
          <a:p>
            <a:r>
              <a:rPr lang="en" dirty="0"/>
              <a:t>Hadoop is designed with hardware failures in mind:</a:t>
            </a:r>
            <a:br>
              <a:rPr lang="en" dirty="0"/>
            </a:br>
            <a:r>
              <a:rPr lang="en" dirty="0"/>
              <a:t>– Data replication</a:t>
            </a:r>
            <a:br>
              <a:rPr lang="en" dirty="0"/>
            </a:br>
            <a:r>
              <a:rPr lang="en" dirty="0"/>
              <a:t>– Task restart</a:t>
            </a:r>
          </a:p>
        </p:txBody>
      </p:sp>
    </p:spTree>
    <p:extLst>
      <p:ext uri="{BB962C8B-B14F-4D97-AF65-F5344CB8AC3E}">
        <p14:creationId xmlns:p14="http://schemas.microsoft.com/office/powerpoint/2010/main" val="232243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5E0A8-8DA8-31E4-A1B6-AEDCFBD5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Encapsulation of Implementation Complexity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B16A81-1145-1493-03AC-8418C20E0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0411" y="1802692"/>
            <a:ext cx="10140341" cy="3964400"/>
          </a:xfrm>
        </p:spPr>
        <p:txBody>
          <a:bodyPr/>
          <a:lstStyle/>
          <a:p>
            <a:r>
              <a:rPr lang="en" dirty="0"/>
              <a:t>Hadoop hides many complexities of distributed and multithreaded systems</a:t>
            </a:r>
            <a:br>
              <a:rPr lang="en" dirty="0"/>
            </a:br>
            <a:endParaRPr lang="en" dirty="0"/>
          </a:p>
          <a:p>
            <a:r>
              <a:rPr lang="en" dirty="0"/>
              <a:t>Frees developers from worrying about system-level issues:</a:t>
            </a:r>
            <a:br>
              <a:rPr lang="en" dirty="0"/>
            </a:br>
            <a:r>
              <a:rPr lang="en" dirty="0"/>
              <a:t>– Race conditions, data waiting</a:t>
            </a:r>
            <a:br>
              <a:rPr lang="en" dirty="0"/>
            </a:br>
            <a:r>
              <a:rPr lang="en" dirty="0"/>
              <a:t>– Organizing data transfer, data distribution, code delivery, etc.</a:t>
            </a:r>
            <a:br>
              <a:rPr lang="en" dirty="0"/>
            </a:br>
            <a:endParaRPr lang="en" dirty="0"/>
          </a:p>
          <a:p>
            <a:r>
              <a:rPr lang="en" dirty="0"/>
              <a:t>Allows developers to focus on application development and implementing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31517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63BB96-B705-4D2B-7984-704A9B9D7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dirty="0"/>
              <a:t>Main Hadoop components: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HDFS</a:t>
            </a:r>
            <a:r>
              <a:rPr lang="en" dirty="0"/>
              <a:t>: Hadoop Distributed </a:t>
            </a:r>
            <a:r>
              <a:rPr lang="en" dirty="0" err="1"/>
              <a:t>FileSystem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MapReduce</a:t>
            </a:r>
            <a:r>
              <a:rPr lang="en" dirty="0"/>
              <a:t>: Framework for distributed data processing</a:t>
            </a:r>
            <a:br>
              <a:rPr lang="en" dirty="0"/>
            </a:br>
            <a:endParaRPr lang="en" dirty="0"/>
          </a:p>
          <a:p>
            <a:r>
              <a:rPr lang="en" dirty="0"/>
              <a:t>Other components: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HBase</a:t>
            </a:r>
            <a:r>
              <a:rPr lang="en" dirty="0"/>
              <a:t>: Column-oriented DB, supports sequential and random reads, and simple queries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Zookeeper</a:t>
            </a:r>
            <a:r>
              <a:rPr lang="en" dirty="0"/>
              <a:t>: Highly-available coordination service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Oozie</a:t>
            </a:r>
            <a:r>
              <a:rPr lang="en" dirty="0"/>
              <a:t>: Workflow scheduler for Hadoop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Pig</a:t>
            </a:r>
            <a:r>
              <a:rPr lang="en" dirty="0"/>
              <a:t>: Data processing language and runtime</a:t>
            </a:r>
            <a:br>
              <a:rPr lang="en" dirty="0"/>
            </a:br>
            <a:r>
              <a:rPr lang="en" dirty="0"/>
              <a:t>– </a:t>
            </a:r>
            <a:r>
              <a:rPr lang="en" u="sng" dirty="0"/>
              <a:t>Hive</a:t>
            </a:r>
            <a:r>
              <a:rPr lang="en" dirty="0"/>
              <a:t>: Data warehouse with a SQL interface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34125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C38401-277D-962F-6FE7-1E98F4C3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175685"/>
            <a:ext cx="10820400" cy="2298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EE2959-46C6-DF32-089E-794252F3F954}"/>
              </a:ext>
            </a:extLst>
          </p:cNvPr>
          <p:cNvSpPr txBox="1"/>
          <p:nvPr/>
        </p:nvSpPr>
        <p:spPr>
          <a:xfrm>
            <a:off x="685799" y="1490767"/>
            <a:ext cx="96953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To develop an application, a filesystem is needed:</a:t>
            </a:r>
            <a:br>
              <a:rPr lang="en" sz="2400" dirty="0"/>
            </a:br>
            <a:r>
              <a:rPr lang="en" sz="2400" dirty="0"/>
              <a:t>– In Linux: ext3 and ext4</a:t>
            </a:r>
            <a:br>
              <a:rPr lang="en" sz="2400" dirty="0"/>
            </a:br>
            <a:r>
              <a:rPr lang="en" sz="2400" dirty="0"/>
              <a:t>– In the Hadoop world: usually Hadoop Distributed File System (</a:t>
            </a:r>
            <a:r>
              <a:rPr lang="en" sz="2400" b="1" dirty="0"/>
              <a:t>HDFS</a:t>
            </a:r>
            <a:r>
              <a:rPr lang="en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A convenient interface for working with data is also needed:</a:t>
            </a:r>
            <a:br>
              <a:rPr lang="en" sz="2400" dirty="0"/>
            </a:br>
            <a:r>
              <a:rPr lang="en" sz="2400" dirty="0"/>
              <a:t>– a Relational DBMS on top of the local filesystem </a:t>
            </a:r>
            <a:br>
              <a:rPr lang="en" sz="2400" dirty="0"/>
            </a:br>
            <a:r>
              <a:rPr lang="en" sz="2400" dirty="0"/>
              <a:t>– </a:t>
            </a:r>
            <a:r>
              <a:rPr lang="en" sz="2400" b="1" dirty="0"/>
              <a:t>HBase:</a:t>
            </a:r>
            <a:r>
              <a:rPr lang="en" sz="2400" dirty="0"/>
              <a:t> key/value store implemented on top of HDFS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50338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D2D1E9-92E6-1FAF-0645-BB1DA1A98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" y="3312085"/>
            <a:ext cx="10833100" cy="311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2F0642-966A-2F4E-10CD-C540CE7F8C9E}"/>
              </a:ext>
            </a:extLst>
          </p:cNvPr>
          <p:cNvSpPr txBox="1"/>
          <p:nvPr/>
        </p:nvSpPr>
        <p:spPr>
          <a:xfrm>
            <a:off x="679450" y="1749750"/>
            <a:ext cx="7502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Framework for running MapReduce tasks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07010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7D46A3-87BA-B04E-A019-D95983B3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661024"/>
            <a:ext cx="10858500" cy="406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23B14-A2B8-44A2-D871-3A14D414FB61}"/>
              </a:ext>
            </a:extLst>
          </p:cNvPr>
          <p:cNvSpPr txBox="1"/>
          <p:nvPr/>
        </p:nvSpPr>
        <p:spPr>
          <a:xfrm>
            <a:off x="666750" y="1506071"/>
            <a:ext cx="8862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200" b="1" dirty="0"/>
              <a:t>Apache Oozie:</a:t>
            </a:r>
            <a:r>
              <a:rPr lang="en" sz="3200" dirty="0"/>
              <a:t> a popular tool for coordinating workflows of MapReduce tasks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195568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1EF89D-4C26-F736-0EA9-11EE0D3D9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573244"/>
            <a:ext cx="107950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E4090A-4539-9B7A-0735-4BB00ADD01D7}"/>
              </a:ext>
            </a:extLst>
          </p:cNvPr>
          <p:cNvSpPr txBox="1"/>
          <p:nvPr/>
        </p:nvSpPr>
        <p:spPr>
          <a:xfrm>
            <a:off x="698500" y="1703495"/>
            <a:ext cx="9726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/>
              <a:t>Apache Pig:</a:t>
            </a:r>
            <a:r>
              <a:rPr lang="en" sz="2800" dirty="0"/>
              <a:t> a tool for data processing using high-level commands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801586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92E03-FC92-52CB-17FF-7BE9F45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>
                <a:ea typeface="Times New Roman"/>
                <a:cs typeface="Times New Roman" panose="02020603050405020304" pitchFamily="18" charset="0"/>
                <a:sym typeface="Times New Roman"/>
              </a:rPr>
              <a:t>Distributed computing</a:t>
            </a:r>
            <a:r>
              <a:rPr lang="ru-RU" sz="4400" dirty="0"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lang="en-US" sz="4400" dirty="0">
                <a:ea typeface="Times New Roman"/>
                <a:cs typeface="Times New Roman" panose="02020603050405020304" pitchFamily="18" charset="0"/>
                <a:sym typeface="Times New Roman"/>
              </a:rPr>
              <a:t>HDFS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7CED-94F3-7500-3D48-5CF5EB0D1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 Plan:</a:t>
            </a:r>
          </a:p>
          <a:p>
            <a:pPr marL="0" indent="0">
              <a:buNone/>
            </a:pPr>
            <a:r>
              <a:rPr lang="en" dirty="0"/>
              <a:t>How to store big data?</a:t>
            </a:r>
          </a:p>
          <a:p>
            <a:pPr lvl="1"/>
            <a:r>
              <a:rPr lang="en" dirty="0"/>
              <a:t>Structure of the Linux filesystem.</a:t>
            </a:r>
          </a:p>
          <a:p>
            <a:pPr lvl="1"/>
            <a:r>
              <a:rPr lang="en" dirty="0"/>
              <a:t>Fault tolerance.</a:t>
            </a:r>
          </a:p>
          <a:p>
            <a:pPr lvl="1"/>
            <a:r>
              <a:rPr lang="en" dirty="0"/>
              <a:t>HDFS: its structure and main properties.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1935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B7C59-A6C8-8448-3781-82E715E8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A0150A2-4584-6F86-5666-47FAE899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640480"/>
            <a:ext cx="10693400" cy="4051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41961-1C97-DE01-4613-E49395E1A78F}"/>
              </a:ext>
            </a:extLst>
          </p:cNvPr>
          <p:cNvSpPr txBox="1"/>
          <p:nvPr/>
        </p:nvSpPr>
        <p:spPr>
          <a:xfrm>
            <a:off x="749300" y="1737113"/>
            <a:ext cx="7756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b="1" dirty="0"/>
              <a:t>Apache Hive:</a:t>
            </a:r>
            <a:r>
              <a:rPr lang="en" sz="2800" dirty="0"/>
              <a:t> data processing using SQL-like queries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406346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6760B-AF1A-85BB-DE8A-D91D501F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installation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C858E2E-2EA4-AA97-16A3-C5F39168E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Quite difficult to install from scratch. Using distributives is highly advised:</a:t>
            </a:r>
          </a:p>
          <a:p>
            <a:pPr lvl="1"/>
            <a:r>
              <a:rPr lang="en" dirty="0"/>
              <a:t>Cloudera Distribution for Hadoop (CDH) </a:t>
            </a:r>
          </a:p>
          <a:p>
            <a:pPr lvl="1"/>
            <a:r>
              <a:rPr lang="en" dirty="0" err="1"/>
              <a:t>MapR</a:t>
            </a:r>
            <a:r>
              <a:rPr lang="en" dirty="0"/>
              <a:t> Distribution </a:t>
            </a:r>
          </a:p>
          <a:p>
            <a:pPr lvl="1"/>
            <a:r>
              <a:rPr lang="en" dirty="0"/>
              <a:t>Hortonworks Data Platform (HDP) </a:t>
            </a:r>
          </a:p>
          <a:p>
            <a:pPr lvl="1"/>
            <a:r>
              <a:rPr lang="en" dirty="0"/>
              <a:t>Apache </a:t>
            </a:r>
            <a:r>
              <a:rPr lang="en" dirty="0" err="1"/>
              <a:t>BigTop</a:t>
            </a:r>
            <a:r>
              <a:rPr lang="en" dirty="0"/>
              <a:t> Distribution </a:t>
            </a:r>
          </a:p>
          <a:p>
            <a:pPr lvl="1"/>
            <a:r>
              <a:rPr lang="en" dirty="0"/>
              <a:t>Greenplum HD Data Computing Appliance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1907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CB3AFC-460E-1610-1434-502032BD7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08AE29-20E4-B9E9-7018-03442BAEDC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b="1" dirty="0"/>
              <a:t>Apache Hadoop Documentation</a:t>
            </a:r>
            <a:br>
              <a:rPr lang="en" dirty="0"/>
            </a:br>
            <a:r>
              <a:rPr lang="en" dirty="0"/>
              <a:t>– </a:t>
            </a:r>
            <a:r>
              <a:rPr lang="en" dirty="0">
                <a:hlinkClick r:id="rId2"/>
              </a:rPr>
              <a:t>http://hadoop.apache.org</a:t>
            </a:r>
            <a:endParaRPr lang="en" dirty="0"/>
          </a:p>
          <a:p>
            <a:endParaRPr lang="en" dirty="0"/>
          </a:p>
          <a:p>
            <a:r>
              <a:rPr lang="en" dirty="0"/>
              <a:t>Each individual product has its own documentation</a:t>
            </a:r>
          </a:p>
          <a:p>
            <a:endParaRPr lang="en" dirty="0"/>
          </a:p>
          <a:p>
            <a:r>
              <a:rPr lang="en" dirty="0"/>
              <a:t>Each Hadoop vendor provides its own documentation</a:t>
            </a:r>
            <a:br>
              <a:rPr lang="en" dirty="0"/>
            </a:br>
            <a:r>
              <a:rPr lang="en" dirty="0"/>
              <a:t>– </a:t>
            </a:r>
            <a:r>
              <a:rPr lang="en" dirty="0">
                <a:hlinkClick r:id="rId3"/>
              </a:rPr>
              <a:t>https://ccp.cloudera.com/display/DOC/Documentation</a:t>
            </a:r>
            <a:endParaRPr lang="en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615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doop: The Definitive Guide: Storage and Analysis at Internet Scale:  White, Tom: 9781491901632: Amazon.com: Books">
            <a:extLst>
              <a:ext uri="{FF2B5EF4-FFF2-40B4-BE49-F238E27FC236}">
                <a16:creationId xmlns:a16="http://schemas.microsoft.com/office/drawing/2014/main" id="{8EA409FB-756A-5A00-0BA7-C821CF677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4" y="484094"/>
            <a:ext cx="1752227" cy="229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F3CB7E-B532-4B54-BBDD-0F05FBD865B9}"/>
              </a:ext>
            </a:extLst>
          </p:cNvPr>
          <p:cNvSpPr txBox="1"/>
          <p:nvPr/>
        </p:nvSpPr>
        <p:spPr>
          <a:xfrm>
            <a:off x="2581837" y="1033628"/>
            <a:ext cx="2514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Hadoop: The Definitive Guide Tom White (Author) O'Reilly Media; 3rd Edition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7EAEE-49B3-E090-74A2-FF390A3CCDC8}"/>
              </a:ext>
            </a:extLst>
          </p:cNvPr>
          <p:cNvSpPr txBox="1"/>
          <p:nvPr/>
        </p:nvSpPr>
        <p:spPr>
          <a:xfrm>
            <a:off x="7989792" y="1033628"/>
            <a:ext cx="3240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MapReduce Design Patterns Donald Miner, Adam Shook (Authors) O'Reilly Media</a:t>
            </a:r>
            <a:endParaRPr lang="ru-RU" dirty="0"/>
          </a:p>
        </p:txBody>
      </p:sp>
      <p:pic>
        <p:nvPicPr>
          <p:cNvPr id="2052" name="Picture 4" descr="MapReduce Design Patterns [Book]">
            <a:extLst>
              <a:ext uri="{FF2B5EF4-FFF2-40B4-BE49-F238E27FC236}">
                <a16:creationId xmlns:a16="http://schemas.microsoft.com/office/drawing/2014/main" id="{7F7AE203-4678-4AA7-4D49-4D488ABFA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58" y="484094"/>
            <a:ext cx="1752227" cy="22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Base: The Definitive Guide [Book]">
            <a:extLst>
              <a:ext uri="{FF2B5EF4-FFF2-40B4-BE49-F238E27FC236}">
                <a16:creationId xmlns:a16="http://schemas.microsoft.com/office/drawing/2014/main" id="{1B6FB442-E2DE-9368-9705-BEBBB3E1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44" y="3705999"/>
            <a:ext cx="1752226" cy="22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00CD32-46FD-6A78-B571-15FB2331FB1C}"/>
              </a:ext>
            </a:extLst>
          </p:cNvPr>
          <p:cNvSpPr txBox="1"/>
          <p:nvPr/>
        </p:nvSpPr>
        <p:spPr>
          <a:xfrm>
            <a:off x="2581837" y="4292281"/>
            <a:ext cx="27196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HBase: The Definitive Guide Lars George (Author) O'Reilly Media; 1 edition</a:t>
            </a:r>
            <a:endParaRPr lang="ru-RU" dirty="0"/>
          </a:p>
        </p:txBody>
      </p:sp>
      <p:pic>
        <p:nvPicPr>
          <p:cNvPr id="2056" name="Picture 8" descr="Книга &quot;Designing Data-Intensive Applications: The Big Ideas Behind  Reliable, Scalable, and Maintainable Systems&quot; Martin Kleppmann - купить  книгу в интернет-магазине «Москва» ISBN: 9781449373320, 50091489">
            <a:extLst>
              <a:ext uri="{FF2B5EF4-FFF2-40B4-BE49-F238E27FC236}">
                <a16:creationId xmlns:a16="http://schemas.microsoft.com/office/drawing/2014/main" id="{F188F151-51E8-EDF3-F42C-166912771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57" y="3705999"/>
            <a:ext cx="1752225" cy="230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E931A9-0EB5-59BC-1796-001DED5AA964}"/>
              </a:ext>
            </a:extLst>
          </p:cNvPr>
          <p:cNvSpPr txBox="1"/>
          <p:nvPr/>
        </p:nvSpPr>
        <p:spPr>
          <a:xfrm>
            <a:off x="8048062" y="4070046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i="0" dirty="0">
                <a:solidFill>
                  <a:srgbClr val="32353E"/>
                </a:solidFill>
                <a:effectLst/>
              </a:rPr>
              <a:t>Designing Data-Intensive Applications: The Big Ideas Behind Reliable, Scalable, and Maintainable Systems. Martin </a:t>
            </a:r>
            <a:r>
              <a:rPr lang="en" i="0" dirty="0" err="1">
                <a:solidFill>
                  <a:srgbClr val="32353E"/>
                </a:solidFill>
                <a:effectLst/>
              </a:rPr>
              <a:t>Kleppmann</a:t>
            </a:r>
            <a:endParaRPr lang="en" i="0" dirty="0">
              <a:solidFill>
                <a:srgbClr val="32353E"/>
              </a:solidFill>
              <a:effectLst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2977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702800" y="3031800"/>
            <a:ext cx="10786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600" dirty="0">
                <a:latin typeface="+mj-lt"/>
                <a:ea typeface="Times New Roman"/>
                <a:cs typeface="Times New Roman"/>
                <a:sym typeface="Times New Roman"/>
              </a:rPr>
              <a:t>HDFS: its architecture and key properties</a:t>
            </a:r>
            <a:endParaRPr sz="3600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7EA0467-DD99-505D-0F95-6EC2B711C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585503"/>
            <a:ext cx="11360800" cy="4555200"/>
          </a:xfrm>
        </p:spPr>
        <p:txBody>
          <a:bodyPr/>
          <a:lstStyle/>
          <a:p>
            <a:pPr marL="152396" indent="0" algn="ctr">
              <a:buNone/>
            </a:pPr>
            <a:r>
              <a:rPr lang="en" sz="3600" dirty="0"/>
              <a:t>Google's Filesystem GFS </a:t>
            </a:r>
            <a:br>
              <a:rPr lang="en" sz="3600" dirty="0"/>
            </a:br>
            <a:br>
              <a:rPr lang="en" sz="3600" dirty="0"/>
            </a:br>
            <a:r>
              <a:rPr lang="en" sz="3600" dirty="0" err="1"/>
              <a:t>research.google.com</a:t>
            </a:r>
            <a:r>
              <a:rPr lang="en" sz="3600" dirty="0"/>
              <a:t>/archive/gfs-sosp2003.pdf</a:t>
            </a:r>
          </a:p>
        </p:txBody>
      </p:sp>
    </p:spTree>
    <p:extLst>
      <p:ext uri="{BB962C8B-B14F-4D97-AF65-F5344CB8AC3E}">
        <p14:creationId xmlns:p14="http://schemas.microsoft.com/office/powerpoint/2010/main" val="158232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Main tasks of HDFS</a:t>
            </a:r>
            <a:endParaRPr sz="4267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415600" y="2746867"/>
            <a:ext cx="11360800" cy="224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666746" indent="-514350">
              <a:buFont typeface="+mj-lt"/>
              <a:buAutoNum type="arabicPeriod"/>
            </a:pPr>
            <a:r>
              <a:rPr lang="en" dirty="0"/>
              <a:t>Fault tolerance in conditions of frequent failures and breakdowns</a:t>
            </a:r>
            <a:br>
              <a:rPr lang="en" dirty="0"/>
            </a:br>
            <a:endParaRPr lang="en" dirty="0"/>
          </a:p>
          <a:p>
            <a:pPr marL="666746" indent="-514350">
              <a:buFont typeface="+mj-lt"/>
              <a:buAutoNum type="arabicPeriod"/>
            </a:pPr>
            <a:r>
              <a:rPr lang="en" dirty="0"/>
              <a:t>Parallel processing of data segments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Goals: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415600" y="1515400"/>
            <a:ext cx="10834291" cy="487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just"/>
            <a:r>
              <a:rPr lang="en" dirty="0"/>
              <a:t>Hardware failure is more the norm than the exception.</a:t>
            </a:r>
            <a:br>
              <a:rPr lang="en" dirty="0"/>
            </a:br>
            <a:endParaRPr lang="en" dirty="0"/>
          </a:p>
          <a:p>
            <a:pPr algn="just"/>
            <a:r>
              <a:rPr lang="en" dirty="0"/>
              <a:t>Applications running on HDFS deal with large datasets. A typical HDFS file ranges from gigabytes to terabytes.</a:t>
            </a:r>
            <a:br>
              <a:rPr lang="en" dirty="0"/>
            </a:br>
            <a:endParaRPr lang="en" dirty="0"/>
          </a:p>
          <a:p>
            <a:pPr algn="just"/>
            <a:r>
              <a:rPr lang="en" dirty="0"/>
              <a:t>Write once, read many (WORM)</a:t>
            </a:r>
            <a:br>
              <a:rPr lang="en" dirty="0"/>
            </a:br>
            <a:endParaRPr lang="en" dirty="0"/>
          </a:p>
          <a:p>
            <a:pPr algn="just"/>
            <a:r>
              <a:rPr lang="en" dirty="0"/>
              <a:t>"Moving computation is cheaper than moving data" (Data locality)</a:t>
            </a:r>
            <a:br>
              <a:rPr lang="en" dirty="0"/>
            </a:br>
            <a:endParaRPr lang="en" dirty="0"/>
          </a:p>
          <a:p>
            <a:pPr algn="just"/>
            <a:r>
              <a:rPr lang="en" dirty="0"/>
              <a:t>HDFS is designed to be easily portable across different platforms.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3C103A3-A803-9D0B-2A83-EA699C6A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11360800" cy="3073400"/>
          </a:xfrm>
        </p:spPr>
        <p:txBody>
          <a:bodyPr/>
          <a:lstStyle/>
          <a:p>
            <a:r>
              <a:rPr lang="en" dirty="0"/>
              <a:t>Runs on a server cluster</a:t>
            </a:r>
            <a:br>
              <a:rPr lang="en" dirty="0"/>
            </a:br>
            <a:endParaRPr lang="en" dirty="0"/>
          </a:p>
          <a:p>
            <a:r>
              <a:rPr lang="en" dirty="0"/>
              <a:t>Appears to the user as “one large disk”</a:t>
            </a:r>
            <a:br>
              <a:rPr lang="en" dirty="0"/>
            </a:br>
            <a:endParaRPr lang="en" dirty="0"/>
          </a:p>
          <a:p>
            <a:r>
              <a:rPr lang="en" dirty="0"/>
              <a:t>Operates on top of standard filesystems (Ext3, Ext4, XFS)</a:t>
            </a:r>
          </a:p>
          <a:p>
            <a:endParaRPr lang="en" dirty="0"/>
          </a:p>
          <a:p>
            <a:r>
              <a:rPr lang="en" dirty="0"/>
              <a:t>Data is not lost if disks or servers fail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7E7B96-AE94-17D7-E474-5C8F1C5C1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359" y="3465513"/>
            <a:ext cx="4241800" cy="3073400"/>
          </a:xfrm>
          <a:prstGeom prst="rect">
            <a:avLst/>
          </a:prstGeom>
        </p:spPr>
      </p:pic>
      <p:sp>
        <p:nvSpPr>
          <p:cNvPr id="5" name="Google Shape;127;p22">
            <a:extLst>
              <a:ext uri="{FF2B5EF4-FFF2-40B4-BE49-F238E27FC236}">
                <a16:creationId xmlns:a16="http://schemas.microsoft.com/office/drawing/2014/main" id="{0D7BE534-2602-3BEC-BDD6-39CB3547E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Main Principles: Fault Tolerant</a:t>
            </a:r>
            <a:br>
              <a:rPr lang="ru-RU" dirty="0"/>
            </a:b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83208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3C103A3-A803-9D0B-2A83-EA699C6A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859" y="2096556"/>
            <a:ext cx="11360800" cy="3073400"/>
          </a:xfrm>
        </p:spPr>
        <p:txBody>
          <a:bodyPr/>
          <a:lstStyle/>
          <a:p>
            <a:pPr marL="152396" indent="0">
              <a:buNone/>
            </a:pPr>
            <a:br>
              <a:rPr lang="en" sz="3600" b="1" dirty="0"/>
            </a:br>
            <a:r>
              <a:rPr lang="en" sz="3600" dirty="0"/>
              <a:t>“Cheap” server equipment: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" sz="3600" b="1" dirty="0"/>
              <a:t>Not</a:t>
            </a:r>
            <a:r>
              <a:rPr lang="en" sz="3600" dirty="0"/>
              <a:t> supercomputers!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" sz="3600" b="1" dirty="0"/>
              <a:t>Not</a:t>
            </a:r>
            <a:r>
              <a:rPr lang="en" sz="3600" dirty="0"/>
              <a:t> desktops!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" sz="3600" b="1" dirty="0"/>
              <a:t>Yes</a:t>
            </a:r>
            <a:r>
              <a:rPr lang="en" sz="3600" dirty="0"/>
              <a:t>, ordinary (unreliable) servers!</a:t>
            </a:r>
          </a:p>
        </p:txBody>
      </p:sp>
      <p:sp>
        <p:nvSpPr>
          <p:cNvPr id="5" name="Google Shape;127;p22">
            <a:extLst>
              <a:ext uri="{FF2B5EF4-FFF2-40B4-BE49-F238E27FC236}">
                <a16:creationId xmlns:a16="http://schemas.microsoft.com/office/drawing/2014/main" id="{0D7BE534-2602-3BEC-BDD6-39CB3547E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Main Principles: Uses standard “hardware”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00377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79137F-7B4F-B436-ADEE-74C30CE71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298700"/>
            <a:ext cx="86106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6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3C103A3-A803-9D0B-2A83-EA699C6A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730" y="1585567"/>
            <a:ext cx="11360800" cy="4559738"/>
          </a:xfrm>
        </p:spPr>
        <p:txBody>
          <a:bodyPr/>
          <a:lstStyle/>
          <a:p>
            <a:pPr marL="152396" indent="0">
              <a:buNone/>
            </a:pPr>
            <a:r>
              <a:rPr lang="en" sz="2400" b="1" dirty="0"/>
              <a:t>Storing large files</a:t>
            </a:r>
          </a:p>
          <a:p>
            <a:pPr lvl="1"/>
            <a:r>
              <a:rPr lang="en" sz="2000" dirty="0"/>
              <a:t>Terabytes, petabytes…</a:t>
            </a:r>
          </a:p>
          <a:p>
            <a:pPr lvl="1"/>
            <a:r>
              <a:rPr lang="en" sz="2000" dirty="0"/>
              <a:t>Millions (but not billions) of files</a:t>
            </a:r>
          </a:p>
          <a:p>
            <a:pPr lvl="1"/>
            <a:r>
              <a:rPr lang="en" sz="2000" dirty="0"/>
              <a:t>Files sized from 100 MB and up</a:t>
            </a:r>
          </a:p>
          <a:p>
            <a:pPr marL="152396" indent="0">
              <a:buNone/>
            </a:pPr>
            <a:r>
              <a:rPr lang="en" sz="2400" b="1" dirty="0"/>
              <a:t>Data streaming</a:t>
            </a:r>
          </a:p>
          <a:p>
            <a:pPr lvl="1"/>
            <a:r>
              <a:rPr lang="en" sz="1800" dirty="0"/>
              <a:t>“</a:t>
            </a:r>
            <a:r>
              <a:rPr lang="en" sz="2000" dirty="0"/>
              <a:t>Write once / read-many times” pattern</a:t>
            </a:r>
          </a:p>
          <a:p>
            <a:pPr lvl="1"/>
            <a:r>
              <a:rPr lang="en" sz="2000" dirty="0"/>
              <a:t>Optimized for sequential reading: no random read operations</a:t>
            </a:r>
          </a:p>
          <a:p>
            <a:pPr marL="152396" indent="0">
              <a:buNone/>
            </a:pPr>
            <a:r>
              <a:rPr lang="en" sz="2400" b="1" dirty="0"/>
              <a:t>Standard servers</a:t>
            </a:r>
          </a:p>
          <a:p>
            <a:pPr lvl="1"/>
            <a:r>
              <a:rPr lang="en" sz="2000" dirty="0"/>
              <a:t>Less reliable than supercomputers</a:t>
            </a:r>
          </a:p>
          <a:p>
            <a:pPr marL="152396" indent="0">
              <a:buNone/>
            </a:pPr>
            <a:endParaRPr lang="en" sz="2400" dirty="0"/>
          </a:p>
        </p:txBody>
      </p:sp>
      <p:sp>
        <p:nvSpPr>
          <p:cNvPr id="5" name="Google Shape;127;p22">
            <a:extLst>
              <a:ext uri="{FF2B5EF4-FFF2-40B4-BE49-F238E27FC236}">
                <a16:creationId xmlns:a16="http://schemas.microsoft.com/office/drawing/2014/main" id="{0D7BE534-2602-3BEC-BDD6-39CB3547E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Main Principles: HDFS is good for…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00848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3C103A3-A803-9D0B-2A83-EA699C6AA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730" y="1585567"/>
            <a:ext cx="11360800" cy="5057280"/>
          </a:xfrm>
        </p:spPr>
        <p:txBody>
          <a:bodyPr/>
          <a:lstStyle/>
          <a:p>
            <a:pPr marL="152396" indent="0">
              <a:buNone/>
            </a:pPr>
            <a:r>
              <a:rPr lang="en" sz="2400" b="1" dirty="0"/>
              <a:t>Low-latency reads</a:t>
            </a:r>
            <a:endParaRPr lang="en" sz="2000" b="1" dirty="0"/>
          </a:p>
          <a:p>
            <a:pPr lvl="1"/>
            <a:r>
              <a:rPr lang="en" sz="2000" dirty="0"/>
              <a:t>High throughput rather than fast data access</a:t>
            </a:r>
          </a:p>
          <a:p>
            <a:pPr lvl="1"/>
            <a:r>
              <a:rPr lang="en" sz="2000" dirty="0"/>
              <a:t>HBase helps address this requirement</a:t>
            </a:r>
          </a:p>
          <a:p>
            <a:pPr marL="152396" indent="0">
              <a:buNone/>
            </a:pPr>
            <a:r>
              <a:rPr lang="en" sz="2400" b="1" dirty="0"/>
              <a:t>A large number of small files</a:t>
            </a:r>
            <a:endParaRPr lang="en" sz="2000" dirty="0"/>
          </a:p>
          <a:p>
            <a:pPr lvl="1"/>
            <a:r>
              <a:rPr lang="en" sz="2000" dirty="0"/>
              <a:t>Better to have a million large files than a billion tiny ones</a:t>
            </a:r>
          </a:p>
          <a:p>
            <a:pPr lvl="1"/>
            <a:r>
              <a:rPr lang="en" sz="2000" dirty="0"/>
              <a:t>For example, 1,000 files of 1 GB each is better than 100,000 files of 10 MB each</a:t>
            </a:r>
            <a:endParaRPr lang="en" sz="1600" dirty="0"/>
          </a:p>
          <a:p>
            <a:pPr marL="152396" indent="0">
              <a:buNone/>
            </a:pPr>
            <a:r>
              <a:rPr lang="en" sz="2400" b="1" dirty="0"/>
              <a:t>Multithreaded writing</a:t>
            </a:r>
          </a:p>
          <a:p>
            <a:pPr lvl="1"/>
            <a:r>
              <a:rPr lang="en" sz="2000" dirty="0"/>
              <a:t>Only one process can write to a file</a:t>
            </a:r>
          </a:p>
          <a:p>
            <a:pPr lvl="1"/>
            <a:r>
              <a:rPr lang="en" sz="2000" dirty="0"/>
              <a:t>Data is appended to the end of the file</a:t>
            </a:r>
          </a:p>
          <a:p>
            <a:pPr lvl="1"/>
            <a:r>
              <a:rPr lang="en" sz="2000" dirty="0"/>
              <a:t>No support for writing at a specific offset</a:t>
            </a:r>
          </a:p>
          <a:p>
            <a:pPr marL="152396" indent="0">
              <a:buNone/>
            </a:pPr>
            <a:endParaRPr lang="en" sz="2400" dirty="0"/>
          </a:p>
        </p:txBody>
      </p:sp>
      <p:sp>
        <p:nvSpPr>
          <p:cNvPr id="5" name="Google Shape;127;p22">
            <a:extLst>
              <a:ext uri="{FF2B5EF4-FFF2-40B4-BE49-F238E27FC236}">
                <a16:creationId xmlns:a16="http://schemas.microsoft.com/office/drawing/2014/main" id="{0D7BE534-2602-3BEC-BDD6-39CB3547E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Main Principles: HDFS is bad for…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379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Useful definitions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415600" y="1441100"/>
            <a:ext cx="11360800" cy="51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>
              <a:buNone/>
            </a:pPr>
            <a:r>
              <a:rPr lang="en" u="sng" dirty="0"/>
              <a:t>Cluster</a:t>
            </a:r>
            <a:r>
              <a:rPr lang="en" dirty="0"/>
              <a:t> – a collection of computers connected by a network and performing tasks sent by clients.</a:t>
            </a:r>
            <a:br>
              <a:rPr lang="en" dirty="0"/>
            </a:br>
            <a:br>
              <a:rPr lang="en" dirty="0"/>
            </a:br>
            <a:r>
              <a:rPr lang="en" u="sng" dirty="0"/>
              <a:t>Node</a:t>
            </a:r>
            <a:r>
              <a:rPr lang="en" dirty="0"/>
              <a:t> – one of the computers connected to the cluster.</a:t>
            </a:r>
            <a:br>
              <a:rPr lang="en" dirty="0"/>
            </a:br>
            <a:br>
              <a:rPr lang="en" dirty="0"/>
            </a:br>
            <a:r>
              <a:rPr lang="en" u="sng" dirty="0"/>
              <a:t>Rack</a:t>
            </a:r>
            <a:r>
              <a:rPr lang="en" dirty="0"/>
              <a:t> – a group of several nodes connected by a network.</a:t>
            </a:r>
            <a:br>
              <a:rPr lang="en" dirty="0"/>
            </a:br>
            <a:br>
              <a:rPr lang="en" dirty="0"/>
            </a:br>
            <a:r>
              <a:rPr lang="en" u="sng" dirty="0"/>
              <a:t>Daemon</a:t>
            </a:r>
            <a:r>
              <a:rPr lang="en" dirty="0"/>
              <a:t> – a program in UNIX-like systems that is started by the system and runs in the background without direct user interaction.</a:t>
            </a:r>
            <a:br>
              <a:rPr lang="en" dirty="0"/>
            </a:br>
            <a:br>
              <a:rPr lang="en" dirty="0"/>
            </a:br>
            <a:r>
              <a:rPr lang="en" u="sng" dirty="0"/>
              <a:t>Client</a:t>
            </a:r>
            <a:r>
              <a:rPr lang="en" dirty="0"/>
              <a:t> – a hardware or software component of a computing system that sends requests to a server.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5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975" y="2298757"/>
            <a:ext cx="5246345" cy="32174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889612-5C6B-0B0A-FD94-A99452808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80" y="2363996"/>
            <a:ext cx="6259356" cy="3152194"/>
          </a:xfrm>
          <a:prstGeom prst="rect">
            <a:avLst/>
          </a:prstGeom>
        </p:spPr>
      </p:pic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HDFS Daemons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NameNode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33F76-4E7B-131D-F079-ACF1F8E56CCB}"/>
              </a:ext>
            </a:extLst>
          </p:cNvPr>
          <p:cNvSpPr txBox="1"/>
          <p:nvPr/>
        </p:nvSpPr>
        <p:spPr>
          <a:xfrm>
            <a:off x="864605" y="1780538"/>
            <a:ext cx="714984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Responsible for:</a:t>
            </a:r>
            <a:br>
              <a:rPr lang="en" sz="3200" dirty="0"/>
            </a:br>
            <a:endParaRPr lang="e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File namespace</a:t>
            </a:r>
            <a:br>
              <a:rPr lang="en" sz="2800" dirty="0"/>
            </a:br>
            <a:endParaRPr lang="e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Metadata</a:t>
            </a:r>
            <a:br>
              <a:rPr lang="en" sz="2800" dirty="0"/>
            </a:br>
            <a:endParaRPr lang="e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File block locations</a:t>
            </a:r>
            <a:br>
              <a:rPr lang="en" sz="2800" dirty="0"/>
            </a:br>
            <a:endParaRPr lang="e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Runs on a single (dedicated) machine</a:t>
            </a:r>
          </a:p>
        </p:txBody>
      </p:sp>
    </p:spTree>
    <p:extLst>
      <p:ext uri="{BB962C8B-B14F-4D97-AF65-F5344CB8AC3E}">
        <p14:creationId xmlns:p14="http://schemas.microsoft.com/office/powerpoint/2010/main" val="2115677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NameNode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33F76-4E7B-131D-F079-ACF1F8E56CCB}"/>
              </a:ext>
            </a:extLst>
          </p:cNvPr>
          <p:cNvSpPr txBox="1"/>
          <p:nvPr/>
        </p:nvSpPr>
        <p:spPr>
          <a:xfrm>
            <a:off x="864605" y="1780538"/>
            <a:ext cx="767628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000" dirty="0" err="1"/>
              <a:t>FSImage</a:t>
            </a:r>
            <a:r>
              <a:rPr lang="en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Snapshot of the entire HDFS filesystem at a point in 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Stored on the </a:t>
            </a:r>
            <a:r>
              <a:rPr lang="en" dirty="0" err="1"/>
              <a:t>NameNode</a:t>
            </a:r>
            <a:r>
              <a:rPr lang="en" dirty="0"/>
              <a:t>; contains metadata: files, directories, access permissions</a:t>
            </a:r>
          </a:p>
          <a:p>
            <a:pPr lvl="1"/>
            <a:endParaRPr lang="en" dirty="0"/>
          </a:p>
          <a:p>
            <a:r>
              <a:rPr lang="en" sz="2000" dirty="0"/>
              <a:t>Edit Logs: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Log of filesystem changes (adding, deleting, renaming files)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Applied to </a:t>
            </a:r>
            <a:r>
              <a:rPr lang="en" dirty="0" err="1"/>
              <a:t>FSImage</a:t>
            </a:r>
            <a:r>
              <a:rPr lang="en" dirty="0"/>
              <a:t> at </a:t>
            </a:r>
            <a:r>
              <a:rPr lang="en" dirty="0" err="1"/>
              <a:t>NameNode</a:t>
            </a:r>
            <a:r>
              <a:rPr lang="en" dirty="0"/>
              <a:t> startup to restore the current state</a:t>
            </a:r>
          </a:p>
          <a:p>
            <a:pPr lvl="1"/>
            <a:endParaRPr lang="en" dirty="0"/>
          </a:p>
          <a:p>
            <a:r>
              <a:rPr lang="en" sz="2000" dirty="0"/>
              <a:t>Under the hood: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At </a:t>
            </a:r>
            <a:r>
              <a:rPr lang="en" dirty="0" err="1"/>
              <a:t>NameNode</a:t>
            </a:r>
            <a:r>
              <a:rPr lang="en" dirty="0"/>
              <a:t> startup: </a:t>
            </a:r>
            <a:r>
              <a:rPr lang="en" dirty="0" err="1"/>
              <a:t>FSImage</a:t>
            </a:r>
            <a:r>
              <a:rPr lang="en" dirty="0"/>
              <a:t> + all Edit Logs → builds the current filesystem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dirty="0"/>
              <a:t>Secondary </a:t>
            </a:r>
            <a:r>
              <a:rPr lang="en" dirty="0" err="1"/>
              <a:t>NameNode</a:t>
            </a:r>
            <a:r>
              <a:rPr lang="en" dirty="0"/>
              <a:t> / Checkpoint Node: periodically merges </a:t>
            </a:r>
            <a:r>
              <a:rPr lang="en" dirty="0" err="1"/>
              <a:t>FSImage</a:t>
            </a:r>
            <a:r>
              <a:rPr lang="en" dirty="0"/>
              <a:t> + Edit Logs → creates a new </a:t>
            </a:r>
            <a:r>
              <a:rPr lang="en" dirty="0" err="1"/>
              <a:t>FSImage</a:t>
            </a:r>
            <a:r>
              <a:rPr lang="en" dirty="0"/>
              <a:t>, reducing log size</a:t>
            </a:r>
          </a:p>
        </p:txBody>
      </p:sp>
    </p:spTree>
    <p:extLst>
      <p:ext uri="{BB962C8B-B14F-4D97-AF65-F5344CB8AC3E}">
        <p14:creationId xmlns:p14="http://schemas.microsoft.com/office/powerpoint/2010/main" val="5964870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DataNode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B0543-CCC3-21C3-61AF-C2A19905BA08}"/>
              </a:ext>
            </a:extLst>
          </p:cNvPr>
          <p:cNvSpPr txBox="1"/>
          <p:nvPr/>
        </p:nvSpPr>
        <p:spPr>
          <a:xfrm>
            <a:off x="847165" y="1986726"/>
            <a:ext cx="719753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3200" dirty="0"/>
              <a:t>Stores and serves data blocks</a:t>
            </a:r>
          </a:p>
          <a:p>
            <a:endParaRPr lang="en" sz="3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Sends status reports to the </a:t>
            </a:r>
            <a:r>
              <a:rPr lang="en" sz="2800" dirty="0" err="1"/>
              <a:t>NameNode</a:t>
            </a:r>
            <a:br>
              <a:rPr lang="en" sz="2800" dirty="0"/>
            </a:br>
            <a:endParaRPr lang="e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Runs on every machine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311922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Secondary </a:t>
            </a:r>
            <a:r>
              <a:rPr lang="en" dirty="0" err="1"/>
              <a:t>NameNode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74D9-1754-344E-5F76-6E0873810CB5}"/>
              </a:ext>
            </a:extLst>
          </p:cNvPr>
          <p:cNvSpPr txBox="1"/>
          <p:nvPr/>
        </p:nvSpPr>
        <p:spPr>
          <a:xfrm>
            <a:off x="445732" y="1967753"/>
            <a:ext cx="499203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" sz="2000" dirty="0"/>
              <a:t>Periodically updates the </a:t>
            </a:r>
            <a:r>
              <a:rPr lang="en" sz="2000" dirty="0" err="1"/>
              <a:t>fsimage</a:t>
            </a:r>
            <a:br>
              <a:rPr lang="en" sz="2400" dirty="0"/>
            </a:br>
            <a:endParaRPr lang="e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000" dirty="0"/>
              <a:t>Requires the same hardware as the </a:t>
            </a:r>
            <a:r>
              <a:rPr lang="en" sz="2000" dirty="0" err="1"/>
              <a:t>NameNode</a:t>
            </a:r>
            <a:br>
              <a:rPr lang="en" sz="2000" dirty="0"/>
            </a:br>
            <a:endParaRPr lang="e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000" dirty="0"/>
              <a:t>(!) Not used for high availability; i.e., it is not a backup for the </a:t>
            </a:r>
            <a:r>
              <a:rPr lang="en" sz="2000" dirty="0" err="1"/>
              <a:t>NameNode</a:t>
            </a:r>
            <a:endParaRPr lang="e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" sz="2000" dirty="0"/>
          </a:p>
          <a:p>
            <a:pPr lvl="1"/>
            <a:endParaRPr lang="en" sz="2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DD5E14A-453D-ACEA-EFFA-624F7300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930" y="1356967"/>
            <a:ext cx="5898416" cy="49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7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7AF7AFA-0373-E3BB-B8E5-E9C49DF3B94B}"/>
              </a:ext>
            </a:extLst>
          </p:cNvPr>
          <p:cNvSpPr/>
          <p:nvPr/>
        </p:nvSpPr>
        <p:spPr>
          <a:xfrm>
            <a:off x="5974976" y="377171"/>
            <a:ext cx="2756648" cy="1590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Files and blocks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1274D9-1754-344E-5F76-6E0873810CB5}"/>
              </a:ext>
            </a:extLst>
          </p:cNvPr>
          <p:cNvSpPr txBox="1"/>
          <p:nvPr/>
        </p:nvSpPr>
        <p:spPr>
          <a:xfrm>
            <a:off x="755837" y="1573163"/>
            <a:ext cx="1068032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Files in HDFS consist of blocks</a:t>
            </a:r>
            <a:br>
              <a:rPr lang="en" sz="3200" dirty="0"/>
            </a:br>
            <a:r>
              <a:rPr lang="en" sz="3200" dirty="0"/>
              <a:t>	- A block is a unit of data storage</a:t>
            </a:r>
            <a:br>
              <a:rPr lang="en" sz="3200" dirty="0"/>
            </a:br>
            <a:endParaRPr lang="e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Managed by the </a:t>
            </a:r>
            <a:r>
              <a:rPr lang="en" sz="3200" dirty="0" err="1"/>
              <a:t>NameNode</a:t>
            </a:r>
            <a:endParaRPr lang="e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Stored on </a:t>
            </a:r>
            <a:r>
              <a:rPr lang="en" sz="3200" dirty="0" err="1"/>
              <a:t>DataNodes</a:t>
            </a:r>
            <a:endParaRPr lang="e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3200" dirty="0"/>
              <a:t>Blocks are replicated across machines during writing</a:t>
            </a:r>
            <a:br>
              <a:rPr lang="en" sz="3200" dirty="0"/>
            </a:br>
            <a:r>
              <a:rPr lang="en" sz="3200" dirty="0"/>
              <a:t>	- The same block is stored on multiple </a:t>
            </a:r>
            <a:r>
              <a:rPr lang="en" sz="3200" dirty="0" err="1"/>
              <a:t>DataNodes</a:t>
            </a:r>
            <a:endParaRPr lang="en" sz="3200" dirty="0"/>
          </a:p>
          <a:p>
            <a:r>
              <a:rPr lang="en" sz="3200" dirty="0"/>
              <a:t>	- Default replication factor is 3</a:t>
            </a:r>
          </a:p>
          <a:p>
            <a:r>
              <a:rPr lang="en" sz="3200" dirty="0"/>
              <a:t>	- Ensures fault tolerance and simplifies data access</a:t>
            </a:r>
          </a:p>
        </p:txBody>
      </p:sp>
    </p:spTree>
    <p:extLst>
      <p:ext uri="{BB962C8B-B14F-4D97-AF65-F5344CB8AC3E}">
        <p14:creationId xmlns:p14="http://schemas.microsoft.com/office/powerpoint/2010/main" val="79622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HDFS Blocks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C7E90-589B-ED6F-2A5B-5B39AE5CB771}"/>
              </a:ext>
            </a:extLst>
          </p:cNvPr>
          <p:cNvSpPr txBox="1"/>
          <p:nvPr/>
        </p:nvSpPr>
        <p:spPr>
          <a:xfrm>
            <a:off x="731878" y="1699097"/>
            <a:ext cx="103781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Standard block size: 64 MB or 128 MB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The main reason is to reduce the cost of seek time compared to data transfer speed: </a:t>
            </a:r>
            <a:r>
              <a:rPr lang="en" sz="2800" i="1" dirty="0"/>
              <a:t>Time to transfer &gt; Time to seek</a:t>
            </a:r>
          </a:p>
          <a:p>
            <a:br>
              <a:rPr lang="en-US" sz="2800" dirty="0"/>
            </a:br>
            <a:r>
              <a:rPr lang="en" sz="2800" b="1" dirty="0"/>
              <a:t>Let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seek time = 10 </a:t>
            </a:r>
            <a:r>
              <a:rPr lang="en" sz="2800" dirty="0" err="1"/>
              <a:t>ms</a:t>
            </a:r>
            <a:endParaRPr lang="e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transfer rate = 100 MB/s</a:t>
            </a:r>
          </a:p>
          <a:p>
            <a:r>
              <a:rPr lang="en" sz="2800" dirty="0"/>
              <a:t>What should be the block size so that the seek time is only 1% of the transfer rate?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73584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AC32FF8-4B54-3555-E78A-67F7DA89E4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 algn="just">
              <a:buNone/>
            </a:pPr>
            <a:r>
              <a:rPr lang="en" dirty="0"/>
              <a:t>The "The Apache™ Hadoop™" project develops open-source software for fault-tolerant, scalable, and distributed computing.</a:t>
            </a:r>
            <a:br>
              <a:rPr lang="en" dirty="0"/>
            </a:br>
            <a:endParaRPr lang="en" dirty="0"/>
          </a:p>
          <a:p>
            <a:pPr marL="152396" indent="0" algn="just">
              <a:buNone/>
            </a:pPr>
            <a:r>
              <a:rPr lang="en" dirty="0"/>
              <a:t>Features:</a:t>
            </a:r>
          </a:p>
          <a:p>
            <a:pPr lvl="1" algn="just"/>
            <a:r>
              <a:rPr lang="en" dirty="0"/>
              <a:t>Works with Big Data on standard servers</a:t>
            </a:r>
          </a:p>
          <a:p>
            <a:pPr lvl="1" algn="just"/>
            <a:r>
              <a:rPr lang="en" dirty="0"/>
              <a:t>Strong open-source community</a:t>
            </a:r>
          </a:p>
          <a:p>
            <a:pPr lvl="1" algn="just"/>
            <a:r>
              <a:rPr lang="en" dirty="0"/>
              <a:t>Many different products and tools use Hadoop</a:t>
            </a:r>
          </a:p>
          <a:p>
            <a:pPr marL="152396" indent="0" algn="just">
              <a:buNone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917531-5748-B55C-EED5-317C4DA21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65" y="238674"/>
            <a:ext cx="4018430" cy="10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79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Placing &amp; Replication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60093-DE91-7A17-41FC-DBE46310E0CF}"/>
              </a:ext>
            </a:extLst>
          </p:cNvPr>
          <p:cNvSpPr txBox="1"/>
          <p:nvPr/>
        </p:nvSpPr>
        <p:spPr>
          <a:xfrm>
            <a:off x="674557" y="1978702"/>
            <a:ext cx="10720307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The </a:t>
            </a:r>
            <a:r>
              <a:rPr lang="en" sz="2800" dirty="0" err="1"/>
              <a:t>NameNode</a:t>
            </a:r>
            <a:r>
              <a:rPr lang="en" sz="2800" dirty="0"/>
              <a:t> determines where to place blocks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Balances reliability and performance</a:t>
            </a:r>
            <a:br>
              <a:rPr lang="en" sz="2800" dirty="0"/>
            </a:br>
            <a:r>
              <a:rPr lang="en" sz="2800" dirty="0"/>
              <a:t>– Attempts to reduce network load (bandwidth)</a:t>
            </a:r>
            <a:br>
              <a:rPr lang="en" sz="2800" dirty="0"/>
            </a:br>
            <a:r>
              <a:rPr lang="en" sz="2800" dirty="0"/>
              <a:t>– Attempts to improve reliability by placing replicas on different racks</a:t>
            </a:r>
            <a:br>
              <a:rPr lang="en" sz="2800" dirty="0"/>
            </a:br>
            <a:endParaRPr lang="en" sz="2800" dirty="0"/>
          </a:p>
          <a:p>
            <a:r>
              <a:rPr lang="en" sz="3200" dirty="0"/>
              <a:t>Default replication factor is 3: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1st replica on the local machine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2nd replica on another machine in the same rack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3rd replica on a machine in a different rack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813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Replication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E5365E7-CDC8-30D9-2485-9DE6A66128A7}"/>
              </a:ext>
            </a:extLst>
          </p:cNvPr>
          <p:cNvGrpSpPr/>
          <p:nvPr/>
        </p:nvGrpSpPr>
        <p:grpSpPr>
          <a:xfrm>
            <a:off x="1128432" y="1573163"/>
            <a:ext cx="9693088" cy="5065420"/>
            <a:chOff x="1128432" y="1573163"/>
            <a:chExt cx="9693088" cy="5065420"/>
          </a:xfrm>
        </p:grpSpPr>
        <p:pic>
          <p:nvPicPr>
            <p:cNvPr id="2" name="Рисунок 1">
              <a:extLst>
                <a:ext uri="{FF2B5EF4-FFF2-40B4-BE49-F238E27FC236}">
                  <a16:creationId xmlns:a16="http://schemas.microsoft.com/office/drawing/2014/main" id="{2EB9EEC9-BAB8-B637-61B4-45939E37D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8432" y="1573163"/>
              <a:ext cx="9693088" cy="5065420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E7AF7AFA-0373-E3BB-B8E5-E9C49DF3B94B}"/>
                </a:ext>
              </a:extLst>
            </p:cNvPr>
            <p:cNvSpPr/>
            <p:nvPr/>
          </p:nvSpPr>
          <p:spPr>
            <a:xfrm>
              <a:off x="3682673" y="2707481"/>
              <a:ext cx="2792506" cy="3956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The same block B1</a:t>
              </a:r>
              <a:endParaRPr lang="ru-RU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335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7;p22">
            <a:extLst>
              <a:ext uri="{FF2B5EF4-FFF2-40B4-BE49-F238E27FC236}">
                <a16:creationId xmlns:a16="http://schemas.microsoft.com/office/drawing/2014/main" id="{4CBBB7E1-C992-8A09-E1F5-255D4ECBF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Replication. Erasure coding (EC)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2396295-A6D8-7D53-F1B3-B1116BA2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47" y="4390328"/>
            <a:ext cx="10447506" cy="233231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0709BF-3F89-CDEE-D36F-6FB8E9FD2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6671"/>
            <a:ext cx="5481536" cy="2122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20A0E-AA77-4C96-D822-4ADB8324F383}"/>
              </a:ext>
            </a:extLst>
          </p:cNvPr>
          <p:cNvSpPr txBox="1"/>
          <p:nvPr/>
        </p:nvSpPr>
        <p:spPr>
          <a:xfrm>
            <a:off x="439367" y="1436994"/>
            <a:ext cx="5656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Alternative to replication for data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Data is split into </a:t>
            </a:r>
            <a:r>
              <a:rPr lang="en" b="1" dirty="0"/>
              <a:t>k data blocks + m parity blocks</a:t>
            </a:r>
            <a:endParaRPr lang="e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Can recover data if up to m blocks are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Saves space compared to 3x replication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/>
              <a:t>Suitable for </a:t>
            </a:r>
            <a:r>
              <a:rPr lang="en" b="1" dirty="0"/>
              <a:t>cold storage</a:t>
            </a:r>
            <a:r>
              <a:rPr lang="en" dirty="0"/>
              <a:t> of large data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dirty="0"/>
          </a:p>
          <a:p>
            <a:r>
              <a:rPr lang="en" b="1" dirty="0"/>
              <a:t>Example:</a:t>
            </a:r>
            <a:r>
              <a:rPr lang="en" dirty="0"/>
              <a:t> 600MB file, block size 100MB</a:t>
            </a:r>
          </a:p>
          <a:p>
            <a:r>
              <a:rPr lang="en" dirty="0"/>
              <a:t>    3x replication:</a:t>
            </a:r>
          </a:p>
          <a:p>
            <a:r>
              <a:rPr lang="en" dirty="0"/>
              <a:t>	</a:t>
            </a:r>
            <a:r>
              <a:rPr lang="ru-RU" dirty="0"/>
              <a:t>6 </a:t>
            </a:r>
            <a:r>
              <a:rPr lang="en-US" dirty="0"/>
              <a:t>blocks</a:t>
            </a:r>
            <a:r>
              <a:rPr lang="ru-RU" dirty="0"/>
              <a:t> × 3 = 18 </a:t>
            </a:r>
            <a:r>
              <a:rPr lang="en-US" dirty="0"/>
              <a:t>blocks</a:t>
            </a:r>
            <a:r>
              <a:rPr lang="ru-RU" dirty="0"/>
              <a:t> (1800 </a:t>
            </a:r>
            <a:r>
              <a:rPr lang="en" dirty="0"/>
              <a:t>MB)</a:t>
            </a:r>
          </a:p>
          <a:p>
            <a:r>
              <a:rPr lang="en" dirty="0"/>
              <a:t>    EC(6,3): </a:t>
            </a:r>
          </a:p>
          <a:p>
            <a:r>
              <a:rPr lang="en" dirty="0"/>
              <a:t>	6 </a:t>
            </a:r>
            <a:r>
              <a:rPr lang="en-US" dirty="0"/>
              <a:t>blocks </a:t>
            </a:r>
            <a:r>
              <a:rPr lang="ru-RU" dirty="0"/>
              <a:t>+ 3 </a:t>
            </a:r>
            <a:r>
              <a:rPr lang="en-US" dirty="0"/>
              <a:t>parity </a:t>
            </a:r>
            <a:r>
              <a:rPr lang="ru-RU" dirty="0"/>
              <a:t>= 9 </a:t>
            </a:r>
            <a:r>
              <a:rPr lang="en-US" dirty="0"/>
              <a:t>blocks</a:t>
            </a:r>
            <a:r>
              <a:rPr lang="ru-RU" dirty="0"/>
              <a:t> (900 </a:t>
            </a:r>
            <a:r>
              <a:rPr lang="en" dirty="0"/>
              <a:t>MB); up to 3 blocks can be lost</a:t>
            </a:r>
          </a:p>
        </p:txBody>
      </p:sp>
    </p:spTree>
    <p:extLst>
      <p:ext uri="{BB962C8B-B14F-4D97-AF65-F5344CB8AC3E}">
        <p14:creationId xmlns:p14="http://schemas.microsoft.com/office/powerpoint/2010/main" val="2342112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6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13989"/>
          <a:stretch/>
        </p:blipFill>
        <p:spPr>
          <a:xfrm>
            <a:off x="1681086" y="1374742"/>
            <a:ext cx="8829828" cy="52484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Client-server interaction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Client-server interaction. Read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91AC8F-3858-0C3D-8D30-E5C9A1ECD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28" y="1737858"/>
            <a:ext cx="9795753" cy="452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3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Client-server interaction. Write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FB9F6D7-0804-D6B4-9584-FC9F6F2E2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872" y="1356967"/>
            <a:ext cx="9231549" cy="512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83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NameNode</a:t>
            </a:r>
            <a:r>
              <a:rPr lang="en" dirty="0"/>
              <a:t>: memory utilization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AAEE2-C136-8D95-18C6-38257F155397}"/>
              </a:ext>
            </a:extLst>
          </p:cNvPr>
          <p:cNvSpPr txBox="1"/>
          <p:nvPr/>
        </p:nvSpPr>
        <p:spPr>
          <a:xfrm>
            <a:off x="647075" y="1491878"/>
            <a:ext cx="105680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For fast access, all block metadata is stored in the </a:t>
            </a:r>
            <a:r>
              <a:rPr lang="en" sz="2800" dirty="0" err="1"/>
              <a:t>NameNode’s</a:t>
            </a:r>
            <a:r>
              <a:rPr lang="en" sz="2800" dirty="0"/>
              <a:t> RAM: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The larger the cluster, the more RAM is required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Better to have millions of large files than billions of small 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Operates on clusters with hundreds of machines</a:t>
            </a:r>
            <a:br>
              <a:rPr lang="en" sz="2800" dirty="0"/>
            </a:br>
            <a:endParaRPr lang="en" sz="2800" dirty="0"/>
          </a:p>
          <a:p>
            <a:r>
              <a:rPr lang="en" sz="2800" dirty="0" err="1"/>
              <a:t>NameNode</a:t>
            </a:r>
            <a:r>
              <a:rPr lang="en" sz="2800" dirty="0"/>
              <a:t> Federation (</a:t>
            </a:r>
            <a:r>
              <a:rPr lang="en" sz="2800" i="1" dirty="0"/>
              <a:t>Hadoop 2+</a:t>
            </a:r>
            <a:r>
              <a:rPr lang="en" sz="2800" dirty="0"/>
              <a:t>):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Each </a:t>
            </a:r>
            <a:r>
              <a:rPr lang="en" sz="2800" dirty="0" err="1"/>
              <a:t>NameNode</a:t>
            </a:r>
            <a:r>
              <a:rPr lang="en" sz="2800" dirty="0"/>
              <a:t> manages a portion of the blocks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Horizontal scaling of </a:t>
            </a:r>
            <a:r>
              <a:rPr lang="en" sz="2800" dirty="0" err="1"/>
              <a:t>NameNodes</a:t>
            </a:r>
            <a:endParaRPr lang="e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Supports clusters with thousands of machines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Details: http://</a:t>
            </a:r>
            <a:r>
              <a:rPr lang="en" sz="2800" dirty="0" err="1"/>
              <a:t>hadoop.apache.org</a:t>
            </a:r>
            <a:r>
              <a:rPr lang="en" sz="2800" dirty="0"/>
              <a:t>/docs/r2.0.2-alpha/</a:t>
            </a:r>
            <a:r>
              <a:rPr lang="en" sz="2800" dirty="0" err="1"/>
              <a:t>hadoop</a:t>
            </a:r>
            <a:r>
              <a:rPr lang="en" sz="2800" dirty="0"/>
              <a:t>-yarn/</a:t>
            </a:r>
            <a:r>
              <a:rPr lang="en" sz="2800" dirty="0" err="1"/>
              <a:t>hadoop</a:t>
            </a:r>
            <a:r>
              <a:rPr lang="en" sz="2800" dirty="0"/>
              <a:t>-yarn-site/</a:t>
            </a:r>
            <a:r>
              <a:rPr lang="en" sz="2800" dirty="0" err="1"/>
              <a:t>Federation.html</a:t>
            </a:r>
            <a:endParaRPr lang="e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24931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NameNode</a:t>
            </a:r>
            <a:r>
              <a:rPr lang="en" dirty="0"/>
              <a:t>: memory utilization</a:t>
            </a: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BA3EE-CD98-6E6F-61CB-482E66610E1F}"/>
              </a:ext>
            </a:extLst>
          </p:cNvPr>
          <p:cNvSpPr txBox="1"/>
          <p:nvPr/>
        </p:nvSpPr>
        <p:spPr>
          <a:xfrm>
            <a:off x="824459" y="1603948"/>
            <a:ext cx="838511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800" i="1" dirty="0"/>
              <a:t>How does block size affect the maximum filesystem size?</a:t>
            </a:r>
            <a:br>
              <a:rPr lang="ru-RU" sz="2800" i="1" dirty="0"/>
            </a:br>
            <a:endParaRPr lang="en" sz="2800" i="1" dirty="0"/>
          </a:p>
          <a:p>
            <a:r>
              <a:rPr lang="en" sz="2400" dirty="0"/>
              <a:t>Larger block size → fewer blocks</a:t>
            </a:r>
          </a:p>
          <a:p>
            <a:r>
              <a:rPr lang="en" sz="2400" dirty="0"/>
              <a:t>Fewer blocks → more files in the filesystem</a:t>
            </a:r>
          </a:p>
          <a:p>
            <a:r>
              <a:rPr lang="en" sz="2400" dirty="0"/>
              <a:t>More blocks → more RAM (~1 GB heap </a:t>
            </a:r>
            <a:r>
              <a:rPr lang="en-US" sz="2400" dirty="0"/>
              <a:t>for </a:t>
            </a:r>
            <a:r>
              <a:rPr lang="ru-RU" sz="2400" dirty="0"/>
              <a:t>1</a:t>
            </a:r>
            <a:r>
              <a:rPr lang="en" sz="2400" dirty="0"/>
              <a:t>M blocks)</a:t>
            </a:r>
            <a:br>
              <a:rPr lang="ru-RU" sz="2400" dirty="0"/>
            </a:br>
            <a:endParaRPr lang="e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Let’s say we have 200 TB = 209,715,200 MB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With a block size of 64 MB:</a:t>
            </a:r>
            <a:br>
              <a:rPr lang="en" sz="2400" dirty="0"/>
            </a:br>
            <a:r>
              <a:rPr lang="ru-RU" sz="2400" dirty="0"/>
              <a:t>	</a:t>
            </a:r>
            <a:r>
              <a:rPr lang="en" sz="2400" dirty="0"/>
              <a:t>209,715,200 MB / 64 MB = 3,276,800 blocks</a:t>
            </a:r>
            <a:endParaRPr lang="ru-RU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With a block size of 128 MB:</a:t>
            </a:r>
            <a:br>
              <a:rPr lang="en" sz="2400" dirty="0"/>
            </a:br>
            <a:r>
              <a:rPr lang="ru-RU" sz="2400" dirty="0"/>
              <a:t>	</a:t>
            </a:r>
            <a:r>
              <a:rPr lang="en" sz="2400" dirty="0"/>
              <a:t>209,715,200 MB / 128 MB = 1,638,400 blocks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803231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 err="1"/>
              <a:t>NameNode</a:t>
            </a:r>
            <a:r>
              <a:rPr lang="en" dirty="0"/>
              <a:t>: </a:t>
            </a:r>
            <a:r>
              <a:rPr lang="en-US" dirty="0"/>
              <a:t>Fault tolerance</a:t>
            </a: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86BDF-E48E-9485-82CC-60A9E8DDBFAA}"/>
              </a:ext>
            </a:extLst>
          </p:cNvPr>
          <p:cNvSpPr txBox="1"/>
          <p:nvPr/>
        </p:nvSpPr>
        <p:spPr>
          <a:xfrm>
            <a:off x="779490" y="1573967"/>
            <a:ext cx="100434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/>
              <a:t>If the </a:t>
            </a:r>
            <a:r>
              <a:rPr lang="en" sz="2800" dirty="0" err="1"/>
              <a:t>NameNode</a:t>
            </a:r>
            <a:r>
              <a:rPr lang="en" sz="2800" dirty="0"/>
              <a:t> fails, HDFS does not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 err="1"/>
              <a:t>NameNode</a:t>
            </a:r>
            <a:r>
              <a:rPr lang="en" sz="2800" dirty="0"/>
              <a:t> is a single point of failure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Should run on a separate, reliable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Usually, this is not a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sz="2800" dirty="0"/>
          </a:p>
          <a:p>
            <a:r>
              <a:rPr lang="en" sz="2800" dirty="0"/>
              <a:t>High Availability </a:t>
            </a:r>
            <a:r>
              <a:rPr lang="en" sz="2800" dirty="0" err="1"/>
              <a:t>NameNode</a:t>
            </a:r>
            <a:r>
              <a:rPr lang="en" sz="2800" dirty="0"/>
              <a:t> (</a:t>
            </a:r>
            <a:r>
              <a:rPr lang="en" sz="2800" i="1" dirty="0"/>
              <a:t>Hadoop 2+</a:t>
            </a:r>
            <a:r>
              <a:rPr lang="en" sz="2800" dirty="0"/>
              <a:t>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An Active-Standby process is always running and takes over management if the </a:t>
            </a:r>
            <a:r>
              <a:rPr lang="en" sz="2800" dirty="0" err="1"/>
              <a:t>NameNode</a:t>
            </a:r>
            <a:r>
              <a:rPr lang="en" sz="2800" dirty="0"/>
              <a:t> fails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800" dirty="0"/>
              <a:t>More details here: http://</a:t>
            </a:r>
            <a:r>
              <a:rPr lang="en" sz="2800" dirty="0" err="1"/>
              <a:t>hadoop.apache.org</a:t>
            </a:r>
            <a:r>
              <a:rPr lang="en" sz="2800" dirty="0"/>
              <a:t>/docs/r2.0.2-alpha/</a:t>
            </a:r>
            <a:r>
              <a:rPr lang="en" sz="2800" dirty="0" err="1"/>
              <a:t>hadoop</a:t>
            </a:r>
            <a:r>
              <a:rPr lang="en" sz="2800" dirty="0"/>
              <a:t>-yarn/</a:t>
            </a:r>
            <a:r>
              <a:rPr lang="en" sz="2800" dirty="0" err="1"/>
              <a:t>hadoop</a:t>
            </a:r>
            <a:r>
              <a:rPr lang="en" sz="2800" dirty="0"/>
              <a:t>-yarn-site/</a:t>
            </a:r>
            <a:r>
              <a:rPr lang="en" sz="2800" dirty="0" err="1"/>
              <a:t>HDFSHighAvailability.html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2760778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HDFS access — Direct access</a:t>
            </a: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86BDF-E48E-9485-82CC-60A9E8DDBFAA}"/>
              </a:ext>
            </a:extLst>
          </p:cNvPr>
          <p:cNvSpPr txBox="1"/>
          <p:nvPr/>
        </p:nvSpPr>
        <p:spPr>
          <a:xfrm>
            <a:off x="704539" y="1649631"/>
            <a:ext cx="100434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API for Java and C++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Client requests metadata from the </a:t>
            </a:r>
            <a:r>
              <a:rPr lang="en" sz="2800" dirty="0" err="1"/>
              <a:t>NameNode</a:t>
            </a: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Client directly requests data from the </a:t>
            </a:r>
            <a:r>
              <a:rPr lang="en" sz="2800" dirty="0" err="1"/>
              <a:t>DataNode</a:t>
            </a: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Used for MapReduce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264360C-1E1B-8281-45F9-60EF5B81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50" y="3606849"/>
            <a:ext cx="7251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8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AC32FF8-4B54-3555-E78A-67F7DA89E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87913"/>
            <a:ext cx="11360800" cy="4555200"/>
          </a:xfrm>
        </p:spPr>
        <p:txBody>
          <a:bodyPr/>
          <a:lstStyle/>
          <a:p>
            <a:r>
              <a:rPr lang="en" dirty="0"/>
              <a:t>Started as a subproject in Apache </a:t>
            </a:r>
            <a:r>
              <a:rPr lang="en" dirty="0" err="1"/>
              <a:t>Nutch</a:t>
            </a:r>
            <a:br>
              <a:rPr lang="en" dirty="0"/>
            </a:br>
            <a:r>
              <a:rPr lang="en" dirty="0"/>
              <a:t>– </a:t>
            </a:r>
            <a:r>
              <a:rPr lang="en" dirty="0" err="1"/>
              <a:t>Nutch</a:t>
            </a:r>
            <a:r>
              <a:rPr lang="en" dirty="0"/>
              <a:t> is an open-source web search engine</a:t>
            </a:r>
            <a:br>
              <a:rPr lang="en" dirty="0"/>
            </a:br>
            <a:r>
              <a:rPr lang="en" dirty="0"/>
              <a:t>– An open-source alternative to Google</a:t>
            </a:r>
            <a:br>
              <a:rPr lang="en" dirty="0"/>
            </a:br>
            <a:r>
              <a:rPr lang="en" dirty="0"/>
              <a:t>– Started by Doug Cutting</a:t>
            </a:r>
          </a:p>
          <a:p>
            <a:endParaRPr lang="en" dirty="0"/>
          </a:p>
          <a:p>
            <a:r>
              <a:rPr lang="en" dirty="0"/>
              <a:t>In 2004, Google published papers on </a:t>
            </a:r>
            <a:r>
              <a:rPr lang="en" u="sng" dirty="0"/>
              <a:t>GFS</a:t>
            </a:r>
            <a:r>
              <a:rPr lang="en" dirty="0"/>
              <a:t> and </a:t>
            </a:r>
            <a:r>
              <a:rPr lang="en" u="sng" dirty="0"/>
              <a:t>MapReduce</a:t>
            </a:r>
          </a:p>
          <a:p>
            <a:endParaRPr lang="en" u="sng" dirty="0"/>
          </a:p>
          <a:p>
            <a:r>
              <a:rPr lang="en" dirty="0"/>
              <a:t>Doug Cutting and the </a:t>
            </a:r>
            <a:r>
              <a:rPr lang="en" dirty="0" err="1"/>
              <a:t>Nutch</a:t>
            </a:r>
            <a:r>
              <a:rPr lang="en" dirty="0"/>
              <a:t> team implemented their framework based on these papers</a:t>
            </a:r>
          </a:p>
          <a:p>
            <a:endParaRPr lang="en" dirty="0"/>
          </a:p>
          <a:p>
            <a:r>
              <a:rPr lang="en" dirty="0"/>
              <a:t>In 2006, Yahoo! hired Doug Cutting to work on Hadoop in their team</a:t>
            </a:r>
          </a:p>
          <a:p>
            <a:endParaRPr lang="en" dirty="0"/>
          </a:p>
          <a:p>
            <a:r>
              <a:rPr lang="en" dirty="0"/>
              <a:t>In 2008, Hadoop became an Apache Top Level Project</a:t>
            </a:r>
            <a:br>
              <a:rPr lang="en" dirty="0"/>
            </a:br>
            <a:r>
              <a:rPr lang="en" dirty="0"/>
              <a:t>– </a:t>
            </a:r>
            <a:r>
              <a:rPr lang="en" dirty="0">
                <a:hlinkClick r:id="rId2"/>
              </a:rPr>
              <a:t>http://hadoop.apache.org</a:t>
            </a:r>
            <a:endParaRPr lang="en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917531-5748-B55C-EED5-317C4DA21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59" y="254747"/>
            <a:ext cx="4018430" cy="105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90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7;p22">
            <a:extLst>
              <a:ext uri="{FF2B5EF4-FFF2-40B4-BE49-F238E27FC236}">
                <a16:creationId xmlns:a16="http://schemas.microsoft.com/office/drawing/2014/main" id="{9EDE7FB7-0414-CD90-6F0A-E436DC95F7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HDFS access — </a:t>
            </a:r>
            <a:r>
              <a:rPr lang="en" dirty="0"/>
              <a:t>Proxy Server</a:t>
            </a:r>
            <a:endParaRPr lang="en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886BDF-E48E-9485-82CC-60A9E8DDBFAA}"/>
              </a:ext>
            </a:extLst>
          </p:cNvPr>
          <p:cNvSpPr txBox="1"/>
          <p:nvPr/>
        </p:nvSpPr>
        <p:spPr>
          <a:xfrm>
            <a:off x="554637" y="1360080"/>
            <a:ext cx="100434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Client works through an external Proxy Server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Several servers are included with Hadoop: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Thrift – interface definition language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 err="1"/>
              <a:t>WebHDFS</a:t>
            </a:r>
            <a:r>
              <a:rPr lang="en" sz="2400" dirty="0"/>
              <a:t> REST – responses in JSON, XML, or </a:t>
            </a:r>
            <a:r>
              <a:rPr lang="en" sz="2400" dirty="0" err="1"/>
              <a:t>ProtoBuf</a:t>
            </a:r>
            <a:endParaRPr lang="e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400" dirty="0"/>
              <a:t>Avro – serialization framework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400" dirty="0"/>
              <a:t>Python bindings: !pip install </a:t>
            </a:r>
            <a:r>
              <a:rPr lang="en" sz="2400" dirty="0" err="1"/>
              <a:t>hdfs</a:t>
            </a:r>
            <a:endParaRPr lang="en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AFDADE-6A21-C5F8-7921-E5B302342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383" y="3668404"/>
            <a:ext cx="9537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40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Key features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Large block size</a:t>
            </a:r>
          </a:p>
          <a:p>
            <a:r>
              <a:rPr lang="en" dirty="0"/>
              <a:t>Designed for inexpensive, and therefore not the most reliable, servers</a:t>
            </a:r>
          </a:p>
          <a:p>
            <a:r>
              <a:rPr lang="en" dirty="0"/>
              <a:t>Cluster-level replication</a:t>
            </a:r>
          </a:p>
          <a:p>
            <a:r>
              <a:rPr lang="en" dirty="0"/>
              <a:t>Replication occurs asynchronously</a:t>
            </a:r>
          </a:p>
          <a:p>
            <a:r>
              <a:rPr lang="en" dirty="0"/>
              <a:t>Clients can read and write HDFS files directly via the Java API</a:t>
            </a:r>
          </a:p>
          <a:p>
            <a:r>
              <a:rPr lang="en" dirty="0"/>
              <a:t>Files are written once</a:t>
            </a:r>
          </a:p>
          <a:p>
            <a:r>
              <a:rPr lang="en" dirty="0"/>
              <a:t>WORM principle (Write-once, read-many)</a:t>
            </a:r>
          </a:p>
          <a:p>
            <a:r>
              <a:rPr lang="en" dirty="0"/>
              <a:t>Data compression and efficient use of disk space</a:t>
            </a:r>
          </a:p>
          <a:p>
            <a:r>
              <a:rPr lang="en" dirty="0"/>
              <a:t>Self-diagnosis</a:t>
            </a:r>
          </a:p>
          <a:p>
            <a:r>
              <a:rPr lang="en" dirty="0"/>
              <a:t>All </a:t>
            </a:r>
            <a:r>
              <a:rPr lang="en" dirty="0" err="1"/>
              <a:t>NameNode</a:t>
            </a:r>
            <a:r>
              <a:rPr lang="en" dirty="0"/>
              <a:t> metadata is stored in RAM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7D27A1-FCF4-AF15-3F26-5B8CE7178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vs S3</a:t>
            </a:r>
            <a:endParaRPr lang="ru-RU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B2C81AEB-B707-D088-E89A-F151887561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8725"/>
              </p:ext>
            </p:extLst>
          </p:nvPr>
        </p:nvGraphicFramePr>
        <p:xfrm>
          <a:off x="1075370" y="1757788"/>
          <a:ext cx="9772159" cy="35632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9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7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12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006">
                <a:tc>
                  <a:txBody>
                    <a:bodyPr/>
                    <a:lstStyle/>
                    <a:p>
                      <a:r>
                        <a:rPr lang="en-US" dirty="0"/>
                        <a:t>Criterion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HDFS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S3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006">
                <a:tc>
                  <a:txBody>
                    <a:bodyPr/>
                    <a:lstStyle/>
                    <a:p>
                      <a:r>
                        <a:rPr lang="en" dirty="0"/>
                        <a:t>Architecture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Filesystem, </a:t>
                      </a:r>
                      <a:r>
                        <a:rPr lang="en" dirty="0" err="1"/>
                        <a:t>NameNode</a:t>
                      </a:r>
                      <a:r>
                        <a:rPr lang="en" dirty="0"/>
                        <a:t> + </a:t>
                      </a:r>
                      <a:r>
                        <a:rPr lang="en" dirty="0" err="1"/>
                        <a:t>DataNode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Object storage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3609">
                <a:tc>
                  <a:txBody>
                    <a:bodyPr/>
                    <a:lstStyle/>
                    <a:p>
                      <a:r>
                        <a:rPr lang="en" dirty="0"/>
                        <a:t>Data locality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Data locality for MapReduce/Spark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No data locality, compute is separate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006">
                <a:tc>
                  <a:txBody>
                    <a:bodyPr/>
                    <a:lstStyle/>
                    <a:p>
                      <a:r>
                        <a:rPr lang="en-US" dirty="0"/>
                        <a:t>Scaling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Limited by </a:t>
                      </a:r>
                      <a:r>
                        <a:rPr lang="en" dirty="0" err="1"/>
                        <a:t>NameNode</a:t>
                      </a:r>
                      <a:r>
                        <a:rPr lang="en" dirty="0"/>
                        <a:t> metadata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Practically unlimited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006"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Requires its own clusters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Pay for storage and requests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33609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Low latency inside the cluster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dirty="0"/>
                        <a:t>Higher latency, depends on the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2129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856528-27B1-1A1B-4D59-00C87799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689" y="3047200"/>
            <a:ext cx="2862621" cy="763600"/>
          </a:xfrm>
        </p:spPr>
        <p:txBody>
          <a:bodyPr/>
          <a:lstStyle/>
          <a:p>
            <a:r>
              <a:rPr lang="en-US" dirty="0"/>
              <a:t>HDFS Shell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3236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D03190-2A40-76A7-89F5-DC7617132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396" indent="0">
              <a:buNone/>
            </a:pPr>
            <a:r>
              <a:rPr lang="en-US" dirty="0"/>
              <a:t>Basic command structure:</a:t>
            </a:r>
          </a:p>
          <a:p>
            <a:pPr marL="152396" indent="0">
              <a:buNone/>
            </a:pPr>
            <a:endParaRPr lang="en-US" dirty="0"/>
          </a:p>
          <a:p>
            <a:pPr marL="152396" indent="0">
              <a:buNone/>
            </a:pPr>
            <a:r>
              <a:rPr lang="en" dirty="0"/>
              <a:t>	</a:t>
            </a:r>
            <a:r>
              <a:rPr lang="en" b="1" dirty="0"/>
              <a:t>$</a:t>
            </a:r>
            <a:r>
              <a:rPr lang="en" b="1" dirty="0" err="1"/>
              <a:t>hdfs</a:t>
            </a:r>
            <a:r>
              <a:rPr lang="en" b="1" dirty="0"/>
              <a:t> </a:t>
            </a:r>
            <a:r>
              <a:rPr lang="en" b="1" dirty="0" err="1"/>
              <a:t>dfs</a:t>
            </a:r>
            <a:r>
              <a:rPr lang="en" b="1" dirty="0"/>
              <a:t> -&lt;command&gt; -&lt;option&gt; &lt;URI&gt;</a:t>
            </a:r>
            <a:endParaRPr lang="ru-RU" b="1" dirty="0"/>
          </a:p>
          <a:p>
            <a:pPr marL="152396" indent="0">
              <a:buNone/>
            </a:pPr>
            <a:endParaRPr lang="en-US" b="1" dirty="0"/>
          </a:p>
          <a:p>
            <a:pPr marL="152396" indent="0">
              <a:buNone/>
            </a:pPr>
            <a:endParaRPr lang="ru-RU" b="1" dirty="0"/>
          </a:p>
          <a:p>
            <a:pPr marL="152396" indent="0">
              <a:buNone/>
            </a:pPr>
            <a:r>
              <a:rPr lang="en-US" dirty="0"/>
              <a:t>Ex.: </a:t>
            </a:r>
            <a:r>
              <a:rPr lang="en" dirty="0"/>
              <a:t>$</a:t>
            </a:r>
            <a:r>
              <a:rPr lang="en" dirty="0" err="1"/>
              <a:t>hdfs</a:t>
            </a:r>
            <a:r>
              <a:rPr lang="en" dirty="0"/>
              <a:t> </a:t>
            </a:r>
            <a:r>
              <a:rPr lang="en" dirty="0" err="1"/>
              <a:t>dfs</a:t>
            </a:r>
            <a:r>
              <a:rPr lang="en" dirty="0"/>
              <a:t> –ls /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301048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URI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D03190-2A40-76A7-89F5-DC7617132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0840" y="1556089"/>
            <a:ext cx="7102539" cy="525631"/>
          </a:xfrm>
        </p:spPr>
        <p:txBody>
          <a:bodyPr/>
          <a:lstStyle/>
          <a:p>
            <a:pPr marL="152396" indent="0">
              <a:buNone/>
            </a:pPr>
            <a:r>
              <a:rPr lang="en" sz="3600" b="1" dirty="0" err="1"/>
              <a:t>hdfs</a:t>
            </a:r>
            <a:r>
              <a:rPr lang="en" sz="3600" b="1" dirty="0"/>
              <a:t>://namenode:9000/user/home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3A041-2DF1-A67D-B65A-4A789743DF36}"/>
              </a:ext>
            </a:extLst>
          </p:cNvPr>
          <p:cNvSpPr txBox="1"/>
          <p:nvPr/>
        </p:nvSpPr>
        <p:spPr>
          <a:xfrm>
            <a:off x="2459752" y="2120632"/>
            <a:ext cx="6882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52396" indent="0">
              <a:buNone/>
            </a:pPr>
            <a:r>
              <a:rPr lang="en" sz="2400" dirty="0"/>
              <a:t>Scheme        </a:t>
            </a:r>
            <a:r>
              <a:rPr lang="ru-RU" sz="2400" dirty="0"/>
              <a:t>   </a:t>
            </a:r>
            <a:r>
              <a:rPr lang="en" sz="2400" dirty="0"/>
              <a:t>    Authority                      HDFS path</a:t>
            </a:r>
            <a:endParaRPr lang="ru-RU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ED802-C36D-315B-012C-ED57E7188291}"/>
              </a:ext>
            </a:extLst>
          </p:cNvPr>
          <p:cNvSpPr txBox="1"/>
          <p:nvPr/>
        </p:nvSpPr>
        <p:spPr>
          <a:xfrm>
            <a:off x="924127" y="2982646"/>
            <a:ext cx="62343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2400" dirty="0"/>
              <a:t>• Local: 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-ls file:///to/path/file3 </a:t>
            </a:r>
          </a:p>
          <a:p>
            <a:endParaRPr lang="en" sz="2400" dirty="0"/>
          </a:p>
          <a:p>
            <a:r>
              <a:rPr lang="en" sz="2400" dirty="0"/>
              <a:t>• HDFS: 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-ls </a:t>
            </a:r>
            <a:r>
              <a:rPr lang="en" sz="2400" dirty="0" err="1"/>
              <a:t>hdfs</a:t>
            </a:r>
            <a:r>
              <a:rPr lang="en" sz="2400" dirty="0"/>
              <a:t>://localhost/to/path/</a:t>
            </a:r>
            <a:r>
              <a:rPr lang="en" sz="2400" dirty="0" err="1"/>
              <a:t>dir</a:t>
            </a:r>
            <a:r>
              <a:rPr lang="en" sz="2400" dirty="0"/>
              <a:t> </a:t>
            </a:r>
          </a:p>
          <a:p>
            <a:endParaRPr lang="en" sz="2400" dirty="0"/>
          </a:p>
          <a:p>
            <a:r>
              <a:rPr lang="en" sz="2400" dirty="0"/>
              <a:t>• </a:t>
            </a:r>
            <a:r>
              <a:rPr lang="en" sz="2400" dirty="0" err="1"/>
              <a:t>fs.default.name</a:t>
            </a:r>
            <a:r>
              <a:rPr lang="en" sz="2400" dirty="0"/>
              <a:t>=</a:t>
            </a:r>
            <a:r>
              <a:rPr lang="en" sz="2400" dirty="0" err="1"/>
              <a:t>hdfs</a:t>
            </a:r>
            <a:r>
              <a:rPr lang="en" sz="2400" dirty="0"/>
              <a:t>://localhost 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-ls /to/path/</a:t>
            </a:r>
            <a:r>
              <a:rPr lang="en" sz="2400" dirty="0" err="1"/>
              <a:t>dir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983109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Commands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4" y="1653702"/>
            <a:ext cx="659738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Bash-like commands:</a:t>
            </a:r>
          </a:p>
          <a:p>
            <a:r>
              <a:rPr lang="en-US" sz="2400" dirty="0"/>
              <a:t>	cat, rm, ls, du, </a:t>
            </a:r>
            <a:r>
              <a:rPr lang="en" sz="2400" dirty="0" err="1"/>
              <a:t>mkdir</a:t>
            </a:r>
            <a:r>
              <a:rPr lang="en-US" sz="2400" dirty="0"/>
              <a:t>, </a:t>
            </a:r>
            <a:r>
              <a:rPr lang="en" sz="2400" dirty="0"/>
              <a:t>cat</a:t>
            </a:r>
            <a:r>
              <a:rPr lang="en-US" sz="2400" dirty="0"/>
              <a:t>, </a:t>
            </a:r>
            <a:r>
              <a:rPr lang="en" sz="2400" dirty="0"/>
              <a:t>tail, </a:t>
            </a:r>
            <a:r>
              <a:rPr lang="en-US" sz="2400" dirty="0"/>
              <a:t>…</a:t>
            </a:r>
          </a:p>
          <a:p>
            <a:endParaRPr lang="en-US" sz="2400" dirty="0"/>
          </a:p>
          <a:p>
            <a:r>
              <a:rPr lang="en-US" sz="2400" dirty="0"/>
              <a:t>Specific commands:</a:t>
            </a:r>
          </a:p>
          <a:p>
            <a:r>
              <a:rPr lang="en-US" sz="2400" dirty="0"/>
              <a:t>	</a:t>
            </a:r>
            <a:r>
              <a:rPr lang="en" sz="2400" dirty="0" err="1"/>
              <a:t>setrep</a:t>
            </a:r>
            <a:r>
              <a:rPr lang="en-US" sz="2400" dirty="0"/>
              <a:t> — to set replication factor: </a:t>
            </a:r>
          </a:p>
          <a:p>
            <a:r>
              <a:rPr lang="en-US" sz="2400" dirty="0"/>
              <a:t>		</a:t>
            </a:r>
            <a:r>
              <a:rPr lang="en-US" sz="2400" dirty="0" err="1"/>
              <a:t>hdfs</a:t>
            </a:r>
            <a:r>
              <a:rPr lang="en-US" sz="2400" dirty="0"/>
              <a:t> </a:t>
            </a:r>
            <a:r>
              <a:rPr lang="en-US" sz="2400" dirty="0" err="1"/>
              <a:t>dfs</a:t>
            </a:r>
            <a:r>
              <a:rPr lang="en-US" sz="2400" dirty="0"/>
              <a:t> -</a:t>
            </a:r>
            <a:r>
              <a:rPr lang="en-US" sz="2400" dirty="0" err="1"/>
              <a:t>setrep</a:t>
            </a:r>
            <a:r>
              <a:rPr lang="en-US" sz="2400" dirty="0"/>
              <a:t> &lt;</a:t>
            </a:r>
            <a:r>
              <a:rPr lang="en-US" sz="2400" dirty="0" err="1"/>
              <a:t>rep_factor</a:t>
            </a:r>
            <a:r>
              <a:rPr lang="en-US" sz="2400" dirty="0"/>
              <a:t>&gt; &lt;path&gt;</a:t>
            </a:r>
          </a:p>
          <a:p>
            <a:r>
              <a:rPr lang="en" sz="2400" dirty="0"/>
              <a:t>	help — get reference: </a:t>
            </a:r>
          </a:p>
          <a:p>
            <a:r>
              <a:rPr lang="en" sz="2400" dirty="0"/>
              <a:t>		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-help</a:t>
            </a:r>
          </a:p>
          <a:p>
            <a:r>
              <a:rPr lang="en" sz="2400" dirty="0"/>
              <a:t>		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-help &lt;</a:t>
            </a:r>
            <a:r>
              <a:rPr lang="en" sz="2400" dirty="0" err="1"/>
              <a:t>command_name</a:t>
            </a:r>
            <a:r>
              <a:rPr lang="en" sz="2400" dirty="0"/>
              <a:t>&gt;</a:t>
            </a:r>
          </a:p>
          <a:p>
            <a:r>
              <a:rPr lang="en" sz="2400" dirty="0"/>
              <a:t>	text — like cat but </a:t>
            </a:r>
            <a:r>
              <a:rPr lang="en" sz="2400" dirty="0" err="1"/>
              <a:t>uncompress</a:t>
            </a:r>
            <a:r>
              <a:rPr lang="en" sz="2400" dirty="0"/>
              <a:t> archives</a:t>
            </a:r>
          </a:p>
          <a:p>
            <a:r>
              <a:rPr lang="en" sz="2400" dirty="0"/>
              <a:t>	cp — to copy small files</a:t>
            </a:r>
          </a:p>
          <a:p>
            <a:r>
              <a:rPr lang="en" sz="2400" dirty="0"/>
              <a:t>	</a:t>
            </a:r>
            <a:r>
              <a:rPr lang="en" sz="2400" dirty="0" err="1"/>
              <a:t>distcp</a:t>
            </a:r>
            <a:r>
              <a:rPr lang="en" sz="2400" dirty="0"/>
              <a:t> — to copy large files or many files</a:t>
            </a:r>
            <a:endParaRPr lang="en-US" sz="2400" dirty="0"/>
          </a:p>
          <a:p>
            <a:r>
              <a:rPr lang="en-US" sz="2400" dirty="0"/>
              <a:t>	</a:t>
            </a:r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AA3B76-F2BB-F9EE-5950-69A87B02C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92" y="4283839"/>
            <a:ext cx="2280408" cy="21814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2E315E-8EBA-0A77-EDA0-10CEDD249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131" y="4283839"/>
            <a:ext cx="1908164" cy="21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97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Data transfer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4" y="1942019"/>
            <a:ext cx="77730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mv – move a file from one place to another:</a:t>
            </a:r>
          </a:p>
          <a:p>
            <a:r>
              <a:rPr lang="en" sz="2400" dirty="0"/>
              <a:t>	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-mv /</a:t>
            </a:r>
            <a:r>
              <a:rPr lang="en" sz="2400" dirty="0" err="1"/>
              <a:t>dir</a:t>
            </a:r>
            <a:r>
              <a:rPr lang="en" sz="2400" dirty="0"/>
              <a:t>/file1 /dir2 </a:t>
            </a:r>
          </a:p>
          <a:p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put (</a:t>
            </a:r>
            <a:r>
              <a:rPr lang="en" sz="2400" dirty="0" err="1"/>
              <a:t>copyFromLocal</a:t>
            </a:r>
            <a:r>
              <a:rPr lang="en" sz="2400" dirty="0"/>
              <a:t>) – copy a local file into HDFS:</a:t>
            </a:r>
          </a:p>
          <a:p>
            <a:r>
              <a:rPr lang="en" sz="2400" dirty="0"/>
              <a:t>	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-put </a:t>
            </a:r>
            <a:r>
              <a:rPr lang="en" sz="2400" dirty="0" err="1"/>
              <a:t>localfile</a:t>
            </a:r>
            <a:r>
              <a:rPr lang="en" sz="2400" dirty="0"/>
              <a:t> /</a:t>
            </a:r>
            <a:r>
              <a:rPr lang="en" sz="2400" dirty="0" err="1"/>
              <a:t>dir</a:t>
            </a:r>
            <a:r>
              <a:rPr lang="en" sz="2400" dirty="0"/>
              <a:t>/file </a:t>
            </a:r>
          </a:p>
          <a:p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get (</a:t>
            </a:r>
            <a:r>
              <a:rPr lang="en" sz="2400" dirty="0" err="1"/>
              <a:t>copyToLocal</a:t>
            </a:r>
            <a:r>
              <a:rPr lang="en" sz="2400" dirty="0"/>
              <a:t>) – copy a file from HDFS into the local FS:</a:t>
            </a:r>
          </a:p>
          <a:p>
            <a:r>
              <a:rPr lang="en" sz="2400" dirty="0"/>
              <a:t>	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-get /</a:t>
            </a:r>
            <a:r>
              <a:rPr lang="en" sz="2400" dirty="0" err="1"/>
              <a:t>dir</a:t>
            </a:r>
            <a:r>
              <a:rPr lang="en" sz="2400" dirty="0"/>
              <a:t>/file </a:t>
            </a:r>
            <a:r>
              <a:rPr lang="en" sz="2400" dirty="0" err="1"/>
              <a:t>localfile</a:t>
            </a:r>
            <a:r>
              <a:rPr lang="en" sz="2400" dirty="0"/>
              <a:t> 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71100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</a:t>
            </a:r>
            <a:r>
              <a:rPr lang="en" dirty="0"/>
              <a:t>Permissions in HDFS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5" y="1356967"/>
            <a:ext cx="8015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Restrictions at the file/directory level</a:t>
            </a:r>
            <a:br>
              <a:rPr lang="en" sz="2400" dirty="0"/>
            </a:br>
            <a:r>
              <a:rPr lang="en" sz="2400" dirty="0"/>
              <a:t>– Similar to the POSIX permission model</a:t>
            </a:r>
            <a:br>
              <a:rPr lang="en" sz="2400" dirty="0"/>
            </a:br>
            <a:r>
              <a:rPr lang="en" sz="2400" dirty="0"/>
              <a:t>– Read (r), Write (w), and Execute (x)</a:t>
            </a:r>
            <a:br>
              <a:rPr lang="en" sz="2400" dirty="0"/>
            </a:br>
            <a:r>
              <a:rPr lang="en" sz="2400" dirty="0"/>
              <a:t>– Divided into: user, group, and others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User rights are determined based on the rights of the OS where the client application is running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Authorization is performed via Kerberos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2C5081C-9095-082D-6362-3A85F182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700" y="4968963"/>
            <a:ext cx="7340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623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</a:t>
            </a:r>
            <a:r>
              <a:rPr lang="en" dirty="0" err="1"/>
              <a:t>fsck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19848" y="1454243"/>
            <a:ext cx="80155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Checks the filesystem for inconsistencies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Shows issues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400" dirty="0"/>
              <a:t>Missing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sz="2400" dirty="0"/>
              <a:t>Under-replicated blocks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Does </a:t>
            </a:r>
            <a:r>
              <a:rPr lang="en" sz="2400" b="1" dirty="0"/>
              <a:t>not</a:t>
            </a:r>
            <a:r>
              <a:rPr lang="en" sz="2400" dirty="0"/>
              <a:t> fix problems, only reports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 err="1"/>
              <a:t>NameNode</a:t>
            </a:r>
            <a:r>
              <a:rPr lang="en" sz="2400" dirty="0"/>
              <a:t> will try to repair issues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2400" dirty="0"/>
              <a:t>Examples:</a:t>
            </a:r>
          </a:p>
          <a:p>
            <a:r>
              <a:rPr lang="en" sz="2400" dirty="0"/>
              <a:t>	Check a specific path 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fsck</a:t>
            </a:r>
            <a:r>
              <a:rPr lang="en" sz="2400" dirty="0"/>
              <a:t> &lt;path&gt;</a:t>
            </a:r>
          </a:p>
          <a:p>
            <a:r>
              <a:rPr lang="en" sz="2400" dirty="0"/>
              <a:t>	Check the entire filesystem 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fsck</a:t>
            </a:r>
            <a:r>
              <a:rPr lang="en" sz="2400" dirty="0"/>
              <a:t> / 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039576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A12B29-4058-5298-6FB4-B51147E2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users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4B6C83-530C-0410-FF8E-819BBE4E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1802653"/>
            <a:ext cx="10909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3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</a:t>
            </a:r>
            <a:r>
              <a:rPr lang="en" dirty="0" err="1"/>
              <a:t>dfsadmin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5" y="1784984"/>
            <a:ext cx="80155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Commands for </a:t>
            </a:r>
            <a:r>
              <a:rPr lang="en" sz="2400" b="1" dirty="0"/>
              <a:t>HDFS administration</a:t>
            </a:r>
            <a:br>
              <a:rPr lang="en" sz="2400" dirty="0"/>
            </a:br>
            <a:r>
              <a:rPr lang="en" sz="2400" dirty="0"/>
              <a:t>– 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dfsadmin</a:t>
            </a:r>
            <a:r>
              <a:rPr lang="en" sz="2400" dirty="0"/>
              <a:t> -&lt;command&gt;</a:t>
            </a:r>
            <a:br>
              <a:rPr lang="en" sz="2400" dirty="0"/>
            </a:br>
            <a:r>
              <a:rPr lang="en" sz="2400" dirty="0"/>
              <a:t>– Example: 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dfsadmin</a:t>
            </a:r>
            <a:r>
              <a:rPr lang="en" sz="2400" dirty="0"/>
              <a:t> -report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b="1" dirty="0"/>
              <a:t>report</a:t>
            </a:r>
            <a:r>
              <a:rPr lang="en" sz="2400" dirty="0"/>
              <a:t> – displays HDFS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b="1" dirty="0" err="1"/>
              <a:t>safemode</a:t>
            </a:r>
            <a:r>
              <a:rPr lang="en" sz="2400" dirty="0"/>
              <a:t> – enables safe mode for administrative tasks</a:t>
            </a:r>
            <a:br>
              <a:rPr lang="en" sz="2400" dirty="0"/>
            </a:br>
            <a:r>
              <a:rPr lang="en" sz="2400" dirty="0"/>
              <a:t>– Used for upgrade, backup, etc.</a:t>
            </a:r>
          </a:p>
        </p:txBody>
      </p:sp>
    </p:spTree>
    <p:extLst>
      <p:ext uri="{BB962C8B-B14F-4D97-AF65-F5344CB8AC3E}">
        <p14:creationId xmlns:p14="http://schemas.microsoft.com/office/powerpoint/2010/main" val="22618135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</a:t>
            </a:r>
            <a:r>
              <a:rPr lang="en" dirty="0"/>
              <a:t> </a:t>
            </a:r>
            <a:r>
              <a:rPr lang="en" dirty="0" err="1"/>
              <a:t>fsimage</a:t>
            </a:r>
            <a:r>
              <a:rPr lang="en" dirty="0"/>
              <a:t>, edits &amp; EC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19847" y="1784984"/>
            <a:ext cx="80155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400" dirty="0"/>
              <a:t>Get a current state of the FC: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dfsadmin</a:t>
            </a:r>
            <a:r>
              <a:rPr lang="en" sz="2400" dirty="0"/>
              <a:t> -</a:t>
            </a:r>
            <a:r>
              <a:rPr lang="en" sz="2400" dirty="0" err="1"/>
              <a:t>fetchImage</a:t>
            </a:r>
            <a:r>
              <a:rPr lang="en" sz="2400" dirty="0"/>
              <a:t> /</a:t>
            </a:r>
            <a:r>
              <a:rPr lang="en" sz="2400" dirty="0" err="1"/>
              <a:t>tmp</a:t>
            </a:r>
            <a:r>
              <a:rPr lang="en" sz="2400" dirty="0"/>
              <a:t>/</a:t>
            </a:r>
            <a:r>
              <a:rPr lang="en" sz="2400" dirty="0" err="1"/>
              <a:t>fsimage</a:t>
            </a:r>
            <a:endParaRPr lang="en" sz="2400" dirty="0"/>
          </a:p>
          <a:p>
            <a:endParaRPr lang="en" sz="2400" dirty="0"/>
          </a:p>
          <a:p>
            <a:r>
              <a:rPr lang="en" sz="2400" dirty="0"/>
              <a:t>Convert it to the readable xml format: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oiv</a:t>
            </a:r>
            <a:r>
              <a:rPr lang="en" sz="2400" dirty="0"/>
              <a:t> -</a:t>
            </a:r>
            <a:r>
              <a:rPr lang="en" sz="2400" dirty="0" err="1"/>
              <a:t>i</a:t>
            </a:r>
            <a:r>
              <a:rPr lang="en" sz="2400" dirty="0"/>
              <a:t> </a:t>
            </a:r>
            <a:r>
              <a:rPr lang="en" sz="2400" dirty="0" err="1"/>
              <a:t>fsimage</a:t>
            </a:r>
            <a:r>
              <a:rPr lang="en" sz="2400" dirty="0"/>
              <a:t> -o xml -p Delimited</a:t>
            </a:r>
          </a:p>
          <a:p>
            <a:endParaRPr lang="en" sz="2400" dirty="0"/>
          </a:p>
          <a:p>
            <a:r>
              <a:rPr lang="en" sz="2400" dirty="0"/>
              <a:t>Manage EC policies for different directories:</a:t>
            </a:r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ec</a:t>
            </a:r>
            <a:r>
              <a:rPr lang="en" sz="2400" dirty="0"/>
              <a:t> –</a:t>
            </a:r>
            <a:r>
              <a:rPr lang="en" sz="2400" dirty="0" err="1"/>
              <a:t>listPolicies</a:t>
            </a:r>
            <a:endParaRPr lang="en" sz="2400" dirty="0"/>
          </a:p>
          <a:p>
            <a:r>
              <a:rPr lang="en" sz="2400" dirty="0"/>
              <a:t>	$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ec</a:t>
            </a:r>
            <a:r>
              <a:rPr lang="en" sz="2400" dirty="0"/>
              <a:t> -</a:t>
            </a:r>
            <a:r>
              <a:rPr lang="en" sz="2400" dirty="0" err="1"/>
              <a:t>setPolicy</a:t>
            </a:r>
            <a:r>
              <a:rPr lang="en" sz="2400" dirty="0"/>
              <a:t> -path &lt;</a:t>
            </a:r>
            <a:r>
              <a:rPr lang="en" sz="2400" dirty="0" err="1"/>
              <a:t>dir_path</a:t>
            </a:r>
            <a:r>
              <a:rPr lang="en" sz="2400" dirty="0"/>
              <a:t>&gt; -policy &lt;policy&gt;</a:t>
            </a:r>
          </a:p>
        </p:txBody>
      </p:sp>
    </p:spTree>
    <p:extLst>
      <p:ext uri="{BB962C8B-B14F-4D97-AF65-F5344CB8AC3E}">
        <p14:creationId xmlns:p14="http://schemas.microsoft.com/office/powerpoint/2010/main" val="10211116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</a:t>
            </a:r>
            <a:r>
              <a:rPr lang="en" sz="4400" dirty="0"/>
              <a:t>Balancer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5" y="1784984"/>
            <a:ext cx="8015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Blocks in HDFS may be unevenly distributed across the cluster’s </a:t>
            </a:r>
            <a:r>
              <a:rPr lang="en" sz="2400" dirty="0" err="1"/>
              <a:t>DataNodes</a:t>
            </a: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Balancer – a utility that automatically analyzes block placement in HDFS and attempts to rebalance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Command: $</a:t>
            </a:r>
            <a:r>
              <a:rPr lang="en" sz="2400" dirty="0" err="1"/>
              <a:t>hdfs</a:t>
            </a:r>
            <a:r>
              <a:rPr lang="en" sz="2400" dirty="0"/>
              <a:t> balancer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70879-344D-BF71-A36D-FCC5E9EA0BB5}"/>
              </a:ext>
            </a:extLst>
          </p:cNvPr>
          <p:cNvSpPr txBox="1"/>
          <p:nvPr/>
        </p:nvSpPr>
        <p:spPr>
          <a:xfrm>
            <a:off x="2003898" y="20719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14433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E72D8-6C63-75B2-8556-2EE7C262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Shell. </a:t>
            </a:r>
            <a:r>
              <a:rPr lang="en" sz="4400" dirty="0"/>
              <a:t>Snapshots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DF0A1-8143-BE45-40D4-857D87B9C22C}"/>
              </a:ext>
            </a:extLst>
          </p:cNvPr>
          <p:cNvSpPr txBox="1"/>
          <p:nvPr/>
        </p:nvSpPr>
        <p:spPr>
          <a:xfrm>
            <a:off x="729574" y="1736345"/>
            <a:ext cx="89299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Allow creating a point-in-time copy of a directory without duplicating data (copy-on-write)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Useful for protecting against accidental file deletion/modification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Create: 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</a:t>
            </a:r>
            <a:r>
              <a:rPr lang="en" sz="2400" dirty="0" err="1"/>
              <a:t>createSnapshot</a:t>
            </a:r>
            <a:r>
              <a:rPr lang="en" sz="2400" dirty="0"/>
              <a:t> /</a:t>
            </a:r>
            <a:r>
              <a:rPr lang="en" sz="2400" dirty="0" err="1"/>
              <a:t>dir</a:t>
            </a:r>
            <a:r>
              <a:rPr lang="en" sz="2400" dirty="0"/>
              <a:t> snap1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Delete: 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</a:t>
            </a:r>
            <a:r>
              <a:rPr lang="en" sz="2400" dirty="0" err="1"/>
              <a:t>deleteSnapshot</a:t>
            </a:r>
            <a:r>
              <a:rPr lang="en" sz="2400" dirty="0"/>
              <a:t> /</a:t>
            </a:r>
            <a:r>
              <a:rPr lang="en" sz="2400" dirty="0" err="1"/>
              <a:t>dir</a:t>
            </a:r>
            <a:r>
              <a:rPr lang="en" sz="2400" dirty="0"/>
              <a:t> snap1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List: </a:t>
            </a:r>
            <a:r>
              <a:rPr lang="en" sz="2400" dirty="0" err="1"/>
              <a:t>hdfs</a:t>
            </a:r>
            <a:r>
              <a:rPr lang="en" sz="2400" dirty="0"/>
              <a:t> </a:t>
            </a:r>
            <a:r>
              <a:rPr lang="en" sz="2400" dirty="0" err="1"/>
              <a:t>dfs</a:t>
            </a:r>
            <a:r>
              <a:rPr lang="en" sz="2400" dirty="0"/>
              <a:t> -</a:t>
            </a:r>
            <a:r>
              <a:rPr lang="en" sz="2400" dirty="0" err="1"/>
              <a:t>listSnapshots</a:t>
            </a:r>
            <a:r>
              <a:rPr lang="en" sz="2400" dirty="0"/>
              <a:t> /</a:t>
            </a:r>
            <a:r>
              <a:rPr lang="en" sz="2400" dirty="0" err="1"/>
              <a:t>dir</a:t>
            </a:r>
            <a:endParaRPr lang="e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070879-344D-BF71-A36D-FCC5E9EA0BB5}"/>
              </a:ext>
            </a:extLst>
          </p:cNvPr>
          <p:cNvSpPr txBox="1"/>
          <p:nvPr/>
        </p:nvSpPr>
        <p:spPr>
          <a:xfrm>
            <a:off x="2003898" y="20719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90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C055AF-8CE0-19EA-0887-33892678F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Data storage</a:t>
            </a:r>
            <a:br>
              <a:rPr lang="en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7FAFC4-142B-E970-051D-6F0DFC9F0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7"/>
            <a:ext cx="11360800" cy="5380009"/>
          </a:xfrm>
        </p:spPr>
        <p:txBody>
          <a:bodyPr/>
          <a:lstStyle/>
          <a:p>
            <a:pPr marL="152396" indent="0">
              <a:buNone/>
            </a:pPr>
            <a:r>
              <a:rPr lang="en" sz="2000" dirty="0"/>
              <a:t>Disk capacity has grown exponentially, unlike read speed:</a:t>
            </a:r>
          </a:p>
          <a:p>
            <a:pPr marL="152396" indent="0">
              <a:buNone/>
            </a:pPr>
            <a:r>
              <a:rPr lang="ru-RU" sz="2000" b="1" dirty="0"/>
              <a:t>— </a:t>
            </a:r>
            <a:r>
              <a:rPr lang="en" sz="2000" b="1" dirty="0"/>
              <a:t>1990</a:t>
            </a:r>
            <a:endParaRPr lang="en" sz="2000" dirty="0"/>
          </a:p>
          <a:p>
            <a:pPr marL="742950" lvl="1" indent="-285750"/>
            <a:r>
              <a:rPr lang="en" sz="1800" dirty="0"/>
              <a:t>Capacity: 1,400 MB</a:t>
            </a:r>
          </a:p>
          <a:p>
            <a:pPr marL="742950" lvl="1" indent="-285750"/>
            <a:r>
              <a:rPr lang="en" sz="1800" dirty="0"/>
              <a:t>Read speed: 4.5 MB/s</a:t>
            </a:r>
          </a:p>
          <a:p>
            <a:pPr marL="742950" lvl="1" indent="-285750"/>
            <a:r>
              <a:rPr lang="en" sz="1800" dirty="0"/>
              <a:t>Reading the entire disk takes ~5 minutes</a:t>
            </a:r>
            <a:br>
              <a:rPr lang="ru-RU" sz="1800" dirty="0"/>
            </a:br>
            <a:endParaRPr lang="en" sz="1800" dirty="0"/>
          </a:p>
          <a:p>
            <a:pPr marL="152396" indent="0">
              <a:buNone/>
            </a:pPr>
            <a:r>
              <a:rPr lang="ru-RU" sz="2000" b="1" dirty="0"/>
              <a:t>— </a:t>
            </a:r>
            <a:r>
              <a:rPr lang="en" sz="2000" b="1" dirty="0"/>
              <a:t>2010</a:t>
            </a:r>
            <a:endParaRPr lang="en" sz="2000" dirty="0"/>
          </a:p>
          <a:p>
            <a:pPr marL="742950" lvl="1" indent="-285750"/>
            <a:r>
              <a:rPr lang="en" sz="1800" dirty="0"/>
              <a:t>Capacity: 1 TB</a:t>
            </a:r>
          </a:p>
          <a:p>
            <a:pPr marL="742950" lvl="1" indent="-285750"/>
            <a:r>
              <a:rPr lang="en" sz="1800" dirty="0"/>
              <a:t>Read speed: 100 MB/s</a:t>
            </a:r>
          </a:p>
          <a:p>
            <a:pPr marL="742950" lvl="1" indent="-285750"/>
            <a:r>
              <a:rPr lang="en" sz="1800" dirty="0"/>
              <a:t>Reading the entire disk takes ~3 hours</a:t>
            </a:r>
            <a:br>
              <a:rPr lang="ru-RU" sz="1800" dirty="0"/>
            </a:br>
            <a:endParaRPr lang="en" sz="1800" dirty="0"/>
          </a:p>
          <a:p>
            <a:pPr marL="152396" indent="0">
              <a:buNone/>
            </a:pPr>
            <a:r>
              <a:rPr lang="en" sz="2000" b="1" dirty="0"/>
              <a:t>Hadoop</a:t>
            </a:r>
            <a:endParaRPr lang="en" sz="2000" dirty="0"/>
          </a:p>
          <a:p>
            <a:pPr marL="457200" lvl="1" indent="0">
              <a:buNone/>
            </a:pPr>
            <a:r>
              <a:rPr lang="ru-RU" sz="1800" dirty="0"/>
              <a:t>— </a:t>
            </a:r>
            <a:r>
              <a:rPr lang="en" sz="1800" dirty="0"/>
              <a:t>100 HDDs can simultaneously read 1 TB of data in 2 minutes</a:t>
            </a:r>
          </a:p>
          <a:p>
            <a:pPr marL="152396" indent="0">
              <a:buNone/>
            </a:pPr>
            <a:endParaRPr lang="ru-RU" sz="2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05181-BE2A-6F9A-FEF0-575CE9DA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00" y="1933014"/>
            <a:ext cx="4203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87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71E0BF-AC5C-1EFD-EFEA-0B087732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Cluster</a:t>
            </a:r>
            <a:br>
              <a:rPr lang="en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60EF5E-E77A-06B1-7830-A640C2BFC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810388" cy="4555200"/>
          </a:xfrm>
        </p:spPr>
        <p:txBody>
          <a:bodyPr/>
          <a:lstStyle/>
          <a:p>
            <a:r>
              <a:rPr lang="en" dirty="0"/>
              <a:t>“Cheap” standard hardware:</a:t>
            </a:r>
            <a:br>
              <a:rPr lang="en" dirty="0"/>
            </a:br>
            <a:r>
              <a:rPr lang="en" dirty="0"/>
              <a:t>– Not supercomputers</a:t>
            </a:r>
            <a:br>
              <a:rPr lang="en" dirty="0"/>
            </a:br>
            <a:r>
              <a:rPr lang="en" dirty="0"/>
              <a:t>– Not desktops</a:t>
            </a:r>
            <a:br>
              <a:rPr lang="ru-RU" dirty="0"/>
            </a:br>
            <a:endParaRPr lang="en" dirty="0"/>
          </a:p>
          <a:p>
            <a:r>
              <a:rPr lang="en" dirty="0"/>
              <a:t>Connected via a network</a:t>
            </a:r>
            <a:br>
              <a:rPr lang="ru-RU" dirty="0"/>
            </a:br>
            <a:endParaRPr lang="en" dirty="0"/>
          </a:p>
          <a:p>
            <a:r>
              <a:rPr lang="en" dirty="0"/>
              <a:t>Located in one place:</a:t>
            </a:r>
            <a:br>
              <a:rPr lang="en" dirty="0"/>
            </a:br>
            <a:r>
              <a:rPr lang="en" dirty="0"/>
              <a:t>– Servers in racks within a data center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8117F4-898E-0672-EEC5-E45DE5C3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06" y="975167"/>
            <a:ext cx="3708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System Principles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4D9597-DB85-6BFA-1F09-DA1715164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09433"/>
            <a:ext cx="11360800" cy="3817308"/>
          </a:xfrm>
        </p:spPr>
        <p:txBody>
          <a:bodyPr/>
          <a:lstStyle/>
          <a:p>
            <a:r>
              <a:rPr lang="en" dirty="0"/>
              <a:t>Horizontal (Scale-Out) scaling instead of vertical (Scale-Up)</a:t>
            </a:r>
            <a:br>
              <a:rPr lang="ru-RU" dirty="0"/>
            </a:br>
            <a:endParaRPr lang="en" dirty="0"/>
          </a:p>
          <a:p>
            <a:r>
              <a:rPr lang="en" dirty="0"/>
              <a:t>Move code to the data</a:t>
            </a:r>
            <a:br>
              <a:rPr lang="ru-RU" dirty="0"/>
            </a:br>
            <a:endParaRPr lang="en" dirty="0"/>
          </a:p>
          <a:p>
            <a:r>
              <a:rPr lang="en" dirty="0"/>
              <a:t>Handle node failures and hardware faults</a:t>
            </a:r>
            <a:br>
              <a:rPr lang="ru-RU" dirty="0"/>
            </a:br>
            <a:endParaRPr lang="en" dirty="0"/>
          </a:p>
          <a:p>
            <a:r>
              <a:rPr lang="en" dirty="0"/>
              <a:t>Encapsulate the complexity of distributed and multithreaded applications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064057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2800</Words>
  <Application>Microsoft Macintosh PowerPoint</Application>
  <PresentationFormat>Широкоэкранный</PresentationFormat>
  <Paragraphs>373</Paragraphs>
  <Slides>63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Courier New</vt:lpstr>
      <vt:lpstr>Helvetica Neue</vt:lpstr>
      <vt:lpstr>Times New Roman</vt:lpstr>
      <vt:lpstr>Тема Office</vt:lpstr>
      <vt:lpstr>Industrial Machine Learning on Hadoop and Spark </vt:lpstr>
      <vt:lpstr>Distributed computing. HDFS</vt:lpstr>
      <vt:lpstr>Презентация PowerPoint</vt:lpstr>
      <vt:lpstr>Презентация PowerPoint</vt:lpstr>
      <vt:lpstr>Презентация PowerPoint</vt:lpstr>
      <vt:lpstr>Hadoop users</vt:lpstr>
      <vt:lpstr>Data storage </vt:lpstr>
      <vt:lpstr>Hadoop Cluster </vt:lpstr>
      <vt:lpstr>Hadoop System Principles</vt:lpstr>
      <vt:lpstr>Scaling</vt:lpstr>
      <vt:lpstr>Data to code</vt:lpstr>
      <vt:lpstr>Code to data</vt:lpstr>
      <vt:lpstr>Hardware Failures</vt:lpstr>
      <vt:lpstr>Encapsulation of Implementation Complexity</vt:lpstr>
      <vt:lpstr>Hadoop Ecosystem</vt:lpstr>
      <vt:lpstr>Hadoop Ecosystem</vt:lpstr>
      <vt:lpstr>Hadoop Ecosystem</vt:lpstr>
      <vt:lpstr>Hadoop Ecosystem</vt:lpstr>
      <vt:lpstr>Hadoop Ecosystem</vt:lpstr>
      <vt:lpstr>Hadoop Ecosystem</vt:lpstr>
      <vt:lpstr>Hadoop installation</vt:lpstr>
      <vt:lpstr>Resources</vt:lpstr>
      <vt:lpstr>Презентация PowerPoint</vt:lpstr>
      <vt:lpstr>Презентация PowerPoint</vt:lpstr>
      <vt:lpstr>Презентация PowerPoint</vt:lpstr>
      <vt:lpstr>Main tasks of HDFS</vt:lpstr>
      <vt:lpstr>Goals:</vt:lpstr>
      <vt:lpstr>Main Principles: Fault Tolerant </vt:lpstr>
      <vt:lpstr>Main Principles: Uses standard “hardware”</vt:lpstr>
      <vt:lpstr>Main Principles: HDFS is good for…</vt:lpstr>
      <vt:lpstr>Main Principles: HDFS is bad for…</vt:lpstr>
      <vt:lpstr>Useful definitions</vt:lpstr>
      <vt:lpstr>HDFS Daemons</vt:lpstr>
      <vt:lpstr>NameNode</vt:lpstr>
      <vt:lpstr>NameNode</vt:lpstr>
      <vt:lpstr>DataNode</vt:lpstr>
      <vt:lpstr>Secondary NameNode</vt:lpstr>
      <vt:lpstr>Files and blocks</vt:lpstr>
      <vt:lpstr>HDFS Blocks</vt:lpstr>
      <vt:lpstr>Placing &amp; Replication</vt:lpstr>
      <vt:lpstr>Replication</vt:lpstr>
      <vt:lpstr>Replication. Erasure coding (EC)</vt:lpstr>
      <vt:lpstr>Client-server interaction</vt:lpstr>
      <vt:lpstr>Client-server interaction. Read</vt:lpstr>
      <vt:lpstr>Client-server interaction. Write</vt:lpstr>
      <vt:lpstr>NameNode: memory utilization</vt:lpstr>
      <vt:lpstr>NameNode: memory utilization</vt:lpstr>
      <vt:lpstr>NameNode: Fault tolerance</vt:lpstr>
      <vt:lpstr>HDFS access — Direct access</vt:lpstr>
      <vt:lpstr>HDFS access — Proxy Server</vt:lpstr>
      <vt:lpstr>Key features</vt:lpstr>
      <vt:lpstr>HDFS vs S3</vt:lpstr>
      <vt:lpstr>HDFS Shell</vt:lpstr>
      <vt:lpstr>HDFS Shell</vt:lpstr>
      <vt:lpstr>HDFS Shell. URI</vt:lpstr>
      <vt:lpstr>HDFS Shell. Commands</vt:lpstr>
      <vt:lpstr>HDFS Shell. Data transfer</vt:lpstr>
      <vt:lpstr>HDFS Shell. Permissions in HDFS</vt:lpstr>
      <vt:lpstr>HDFS Shell. fsck</vt:lpstr>
      <vt:lpstr>HDFS Shell. dfsadmin</vt:lpstr>
      <vt:lpstr>HDFS Shell. fsimage, edits &amp; EC</vt:lpstr>
      <vt:lpstr>HDFS Shell. Balancer</vt:lpstr>
      <vt:lpstr>HDFS Shell. Snapshots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Machine Learning on Hadoop and Spark </dc:title>
  <dc:creator>Maksim Nakhodnov</dc:creator>
  <cp:lastModifiedBy>Maksim Nakhodnov</cp:lastModifiedBy>
  <cp:revision>151</cp:revision>
  <dcterms:created xsi:type="dcterms:W3CDTF">2025-09-08T14:49:50Z</dcterms:created>
  <dcterms:modified xsi:type="dcterms:W3CDTF">2025-09-15T15:46:45Z</dcterms:modified>
</cp:coreProperties>
</file>